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Default Extension="jpeg" ContentType="image/jpeg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  <p:sldMasterId id="2147483683" r:id="rId3"/>
  </p:sldMasterIdLst>
  <p:notesMasterIdLst>
    <p:notesMasterId r:id="rId49"/>
  </p:notesMasterIdLst>
  <p:sldIdLst>
    <p:sldId id="25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</p:sldIdLst>
  <p:sldSz cx="9144000" cy="5143500" type="screen16x9"/>
  <p:notesSz cx="6858000" cy="9144000"/>
  <p:embeddedFontLst>
    <p:embeddedFont>
      <p:font typeface="Helvetica Neue" charset="0"/>
      <p:regular r:id="rId50"/>
      <p:bold r:id="rId51"/>
      <p:italic r:id="rId52"/>
      <p:boldItalic r:id="rId53"/>
    </p:embeddedFont>
    <p:embeddedFont>
      <p:font typeface="Gill Sans" charset="0"/>
      <p:regular r:id="rId54"/>
      <p:bold r:id="rId55"/>
    </p:embeddedFont>
    <p:embeddedFont>
      <p:font typeface="Consolas" pitchFamily="49" charset="0"/>
      <p:regular r:id="rId56"/>
      <p:bold r:id="rId57"/>
      <p:italic r:id="rId58"/>
      <p:boldItalic r:id="rId59"/>
    </p:embeddedFont>
    <p:embeddedFont>
      <p:font typeface="Calibri" pitchFamily="34" charset="0"/>
      <p:regular r:id="rId60"/>
      <p:bold r:id="rId61"/>
      <p:italic r:id="rId62"/>
      <p:boldItalic r:id="rId63"/>
    </p:embeddedFont>
    <p:embeddedFont>
      <p:font typeface="Helvetica Neue Light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-696" y="-69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font" Target="fonts/font14.fntdata"/><Relationship Id="rId68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61" Type="http://schemas.openxmlformats.org/officeDocument/2006/relationships/font" Target="fonts/font12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d0097477c_7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d0097477c_7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d0097477c_7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d0097477c_7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95c8bc51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95c8bc51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9bd0a423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9bd0a423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95c8bc51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95c8bc51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9bd0a4235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9bd0a4235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859e5f0bc_2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859e5f0bc_2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9bd0a4235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9bd0a4235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59e5f0bc_2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59e5f0bc_2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9bd0a4235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9bd0a4235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9579df29a_1_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g29579df29a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9bd0a423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9bd0a423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9bd0a4235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9bd0a4235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d0097477c_7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d0097477c_7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All RNN modules accept packed sequences as inputs.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9bd0a4235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9bd0a4235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9bd0a4235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9bd0a4235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859e5f0bc_2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859e5f0bc_2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859e5f0bc_2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859e5f0bc_2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d0097477c_7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d0097477c_7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d0097477c_7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d0097477c_7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d0097477c_7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d0097477c_7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9579df29a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9579df29a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9bd0a4235_0_28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g29bd0a4235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d0097477c_7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g2d0097477c_7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d0097477c_7_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g2d0097477c_7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d0097477c_7_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2d0097477c_7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9579df29a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9579df29a_1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9bd0a4235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9bd0a4235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9bd0a4235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9bd0a4235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9bd0a4235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9bd0a4235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9bd0a4235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9bd0a4235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9bd0a4235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9bd0a4235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9579df29a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9579df29a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9579df29a_1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9579df29a_1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9579df29a_1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29579df29a_1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9bd0a4235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9bd0a4235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d0097477c_7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2d0097477c_7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9579df29a_1_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g29579df29a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857ab32a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g2857ab32a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9579df29a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9579df29a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9579df29a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9579df29a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d0097477c_7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d0097477c_7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857ab32a0_1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857ab32a0_1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d0097477c_7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d0097477c_7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 copy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1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2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body" idx="1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sldNum" idx="12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body" idx="1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23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>
            <a:spLocks noGrp="1"/>
          </p:cNvSpPr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ldNum" idx="12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4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6"/>
          <p:cNvSpPr txBox="1">
            <a:spLocks noGrp="1"/>
          </p:cNvSpPr>
          <p:nvPr>
            <p:ph type="body" idx="1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26"/>
          <p:cNvSpPr txBox="1">
            <a:spLocks noGrp="1"/>
          </p:cNvSpPr>
          <p:nvPr>
            <p:ph type="sldNum" idx="12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27"/>
          <p:cNvSpPr txBox="1">
            <a:spLocks noGrp="1"/>
          </p:cNvSpPr>
          <p:nvPr>
            <p:ph type="body" idx="1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">
  <p:cSld name="Photo - Horizontal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>
            <a:spLocks noGrp="1"/>
          </p:cNvSpPr>
          <p:nvPr>
            <p:ph type="pic" idx="2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" name="Google Shape;107;p28"/>
          <p:cNvSpPr txBox="1">
            <a:spLocks noGrp="1"/>
          </p:cNvSpPr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body" idx="1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">
  <p:cSld name="Title - Center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>
            <a:spLocks noGrp="1"/>
          </p:cNvSpPr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">
  <p:cSld name="Photo - Vertical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0"/>
          <p:cNvSpPr>
            <a:spLocks noGrp="1"/>
          </p:cNvSpPr>
          <p:nvPr>
            <p:ph type="pic" idx="2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30"/>
          <p:cNvSpPr txBox="1">
            <a:spLocks noGrp="1"/>
          </p:cNvSpPr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Google Shape;116;p30"/>
          <p:cNvSpPr txBox="1">
            <a:spLocks noGrp="1"/>
          </p:cNvSpPr>
          <p:nvPr>
            <p:ph type="body" idx="1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 - Top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>
            <a:spLocks noGrp="1"/>
          </p:cNvSpPr>
          <p:nvPr>
            <p:ph type="pic" idx="2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32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body" idx="1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>
            <a:spLocks noGrp="1"/>
          </p:cNvSpPr>
          <p:nvPr>
            <p:ph type="body" idx="1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4"/>
          <p:cNvSpPr>
            <a:spLocks noGrp="1"/>
          </p:cNvSpPr>
          <p:nvPr>
            <p:ph type="pic" idx="2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34"/>
          <p:cNvSpPr>
            <a:spLocks noGrp="1"/>
          </p:cNvSpPr>
          <p:nvPr>
            <p:ph type="pic" idx="3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Google Shape;132;p34"/>
          <p:cNvSpPr>
            <a:spLocks noGrp="1"/>
          </p:cNvSpPr>
          <p:nvPr>
            <p:ph type="pic" idx="4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Google Shape;133;p34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>
            <a:spLocks noGrp="1"/>
          </p:cNvSpPr>
          <p:nvPr>
            <p:ph type="body" idx="1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p35"/>
          <p:cNvSpPr txBox="1">
            <a:spLocks noGrp="1"/>
          </p:cNvSpPr>
          <p:nvPr>
            <p:ph type="body" idx="2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>
            <a:spLocks noGrp="1"/>
          </p:cNvSpPr>
          <p:nvPr>
            <p:ph type="pic" idx="2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" name="Google Shape;140;p36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>
            <a:spLocks noGrp="1"/>
          </p:cNvSpPr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sldNum" idx="12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.png"/><Relationship Id="rId4" Type="http://schemas.openxmlformats.org/officeDocument/2006/relationships/hyperlink" Target="https://github.com/ngarneau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garneau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pytorch.org/docs/0.3.0/nn.html?highlight=packedsequence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unkim/PyTorchZeroToAll/blob/master/13_4_pack_pad.py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github.com/ngarneau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unkim/PyTorchZeroToAll/blob/master/13_4_pack_pad.py" TargetMode="External"/><Relationship Id="rId3" Type="http://schemas.openxmlformats.org/officeDocument/2006/relationships/image" Target="../media/image20.png"/><Relationship Id="rId7" Type="http://schemas.openxmlformats.org/officeDocument/2006/relationships/hyperlink" Target="https://github.com/ngarneau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.png"/><Relationship Id="rId11" Type="http://schemas.openxmlformats.org/officeDocument/2006/relationships/hyperlink" Target="https://github.com/hunkim/PyTorchZeroToAll/blob/master/13_4_pack_pad.py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15.png"/><Relationship Id="rId4" Type="http://schemas.openxmlformats.org/officeDocument/2006/relationships/image" Target="../media/image22.png"/><Relationship Id="rId9" Type="http://schemas.openxmlformats.org/officeDocument/2006/relationships/hyperlink" Target="https://github.com/ngarneau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image" Target="../media/image15.png"/><Relationship Id="rId4" Type="http://schemas.openxmlformats.org/officeDocument/2006/relationships/image" Target="../media/image22.png"/><Relationship Id="rId9" Type="http://schemas.openxmlformats.org/officeDocument/2006/relationships/hyperlink" Target="https://github.com/ngarneau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://pytorch.org/tutorials/beginner/blitz/data_parallel_tutorial.html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hyperlink" Target="http://pytorch.org/tutorials/beginner/blitz/data_parallel_tutorial.htm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png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://pytorch.org/tutorials/beginner/blitz/data_parallel_tutorial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sentiment-analysis-on-movie-reviews/data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0.png"/><Relationship Id="rId7" Type="http://schemas.openxmlformats.org/officeDocument/2006/relationships/hyperlink" Target="http://bit.ly/PyTorchZeroAll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hunkim/PyTorchZeroToAll" TargetMode="External"/><Relationship Id="rId5" Type="http://schemas.openxmlformats.org/officeDocument/2006/relationships/hyperlink" Target="mailto:hunkim+ml@gmail.com" TargetMode="Externa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karpathy.github.io/2015/05/21/rnn-effectivenes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is-the-teacher-forcing-in-RNN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is-the-teacher-forcing-in-RNN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nkim/PyTorchZeroToAll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obamaspeeches.com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karpathy.github.io/2015/05/21/rnn-effectivenes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hyperlink" Target="https://github.com/ngarneau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hyperlink" Target="https://github.com/ngarneau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7"/>
          <p:cNvSpPr txBox="1">
            <a:spLocks noGrp="1"/>
          </p:cNvSpPr>
          <p:nvPr>
            <p:ph type="ctrTitle" idx="4294967295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lang="en" sz="4200" b="0" i="0" u="none" strike="noStrike" cap="non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lang="en"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2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lang="en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id="149" name="Google Shape;149;p37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7"/>
          <p:cNvSpPr txBox="1"/>
          <p:nvPr/>
        </p:nvSpPr>
        <p:spPr>
          <a:xfrm>
            <a:off x="461275" y="1796200"/>
            <a:ext cx="78945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" sz="3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RNN II (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classification)</a:t>
            </a:r>
            <a:endParaRPr sz="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>
            <a:spLocks noGrp="1"/>
          </p:cNvSpPr>
          <p:nvPr>
            <p:ph type="title"/>
          </p:nvPr>
        </p:nvSpPr>
        <p:spPr>
          <a:xfrm>
            <a:off x="10450" y="-2150"/>
            <a:ext cx="4601700" cy="7554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representation</a:t>
            </a:r>
            <a:endParaRPr/>
          </a:p>
        </p:txBody>
      </p:sp>
      <p:sp>
        <p:nvSpPr>
          <p:cNvPr id="283" name="Google Shape;283;p47"/>
          <p:cNvSpPr txBox="1"/>
          <p:nvPr/>
        </p:nvSpPr>
        <p:spPr>
          <a:xfrm>
            <a:off x="5586500" y="18238"/>
            <a:ext cx="15576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output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(18 countries)</a:t>
            </a:r>
            <a:endParaRPr/>
          </a:p>
        </p:txBody>
      </p:sp>
      <p:pic>
        <p:nvPicPr>
          <p:cNvPr id="284" name="Google Shape;28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725" y="2193650"/>
            <a:ext cx="6886397" cy="28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7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pic>
        <p:nvPicPr>
          <p:cNvPr id="286" name="Google Shape;28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4127" y="700262"/>
            <a:ext cx="4804926" cy="15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8"/>
          <p:cNvSpPr txBox="1">
            <a:spLocks noGrp="1"/>
          </p:cNvSpPr>
          <p:nvPr>
            <p:ph type="title"/>
          </p:nvPr>
        </p:nvSpPr>
        <p:spPr>
          <a:xfrm>
            <a:off x="10450" y="-2150"/>
            <a:ext cx="4601700" cy="7554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292" name="Google Shape;292;p48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3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grpSp>
        <p:nvGrpSpPr>
          <p:cNvPr id="293" name="Google Shape;293;p48"/>
          <p:cNvGrpSpPr/>
          <p:nvPr/>
        </p:nvGrpSpPr>
        <p:grpSpPr>
          <a:xfrm>
            <a:off x="226157" y="1913319"/>
            <a:ext cx="4150431" cy="2595767"/>
            <a:chOff x="1574725" y="700262"/>
            <a:chExt cx="6886397" cy="4367038"/>
          </a:xfrm>
        </p:grpSpPr>
        <p:pic>
          <p:nvPicPr>
            <p:cNvPr id="294" name="Google Shape;294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74725" y="2193650"/>
              <a:ext cx="6886397" cy="2873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54127" y="700262"/>
              <a:ext cx="4804926" cy="1539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6" name="Google Shape;296;p48"/>
          <p:cNvSpPr txBox="1"/>
          <p:nvPr/>
        </p:nvSpPr>
        <p:spPr>
          <a:xfrm>
            <a:off x="5185350" y="3471300"/>
            <a:ext cx="3263400" cy="8985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str2ascii_arr(name):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 = [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ord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(c) </a:t>
            </a:r>
            <a:r>
              <a:rPr lang="en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lang="en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name]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arr,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(arr)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7" name="Google Shape;297;p48"/>
          <p:cNvSpPr txBox="1"/>
          <p:nvPr/>
        </p:nvSpPr>
        <p:spPr>
          <a:xfrm>
            <a:off x="4376600" y="1379925"/>
            <a:ext cx="4601700" cy="15456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 =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nn.Embedding(</a:t>
            </a:r>
            <a:r>
              <a:rPr lang="en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input_voc_size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rnn_input_size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embedded = </a:t>
            </a:r>
            <a:r>
              <a:rPr lang="en">
                <a:solidFill>
                  <a:srgbClr val="94558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.embedding(input)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9"/>
          <p:cNvSpPr txBox="1">
            <a:spLocks noGrp="1"/>
          </p:cNvSpPr>
          <p:nvPr>
            <p:ph type="title"/>
          </p:nvPr>
        </p:nvSpPr>
        <p:spPr>
          <a:xfrm>
            <a:off x="10450" y="-2150"/>
            <a:ext cx="3780000" cy="7554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grpSp>
        <p:nvGrpSpPr>
          <p:cNvPr id="303" name="Google Shape;303;p49"/>
          <p:cNvGrpSpPr/>
          <p:nvPr/>
        </p:nvGrpSpPr>
        <p:grpSpPr>
          <a:xfrm>
            <a:off x="247444" y="821346"/>
            <a:ext cx="3321998" cy="1893111"/>
            <a:chOff x="1574725" y="700262"/>
            <a:chExt cx="6886397" cy="4367038"/>
          </a:xfrm>
        </p:grpSpPr>
        <p:pic>
          <p:nvPicPr>
            <p:cNvPr id="304" name="Google Shape;304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74725" y="2193650"/>
              <a:ext cx="6886397" cy="2873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54127" y="700262"/>
              <a:ext cx="4804926" cy="1539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6" name="Google Shape;306;p49"/>
          <p:cNvSpPr txBox="1"/>
          <p:nvPr/>
        </p:nvSpPr>
        <p:spPr>
          <a:xfrm>
            <a:off x="3040900" y="0"/>
            <a:ext cx="6052200" cy="51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RNNClassifier(nn.Module):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8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input_size, hidden_size, output_size, n_layers=</a:t>
            </a:r>
            <a:r>
              <a:rPr lang="en" sz="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(RNNClassifier,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8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.hidden_size = hidden_size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.n_layers = n_layers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 = nn.Embedding(input_size, hidden_size)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.gru = nn.GRU(hidden_size, hidden_size, n_layers)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.fc = nn.Linear(hidden_size, output_size)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8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Note: we run this all at once (over the whole input sequence)</a:t>
            </a:r>
            <a:endParaRPr sz="8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input = B x S . size(0) = B</a:t>
            </a:r>
            <a:endParaRPr sz="8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input.size(</a:t>
            </a:r>
            <a:r>
              <a:rPr lang="en" sz="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input:  B x S  -- (transpose) --&gt; S x B</a:t>
            </a:r>
            <a:endParaRPr sz="8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 = input.t()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Embedding S x B -&gt; S x B x I (embedding size)</a:t>
            </a:r>
            <a:endParaRPr sz="8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8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input"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embedded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.embedding(input)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8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embedding"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embedded.size())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Make a hidden</a:t>
            </a:r>
            <a:endParaRPr sz="8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._init_hidden(batch_size)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.gru(embedded, 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8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gru hidden output"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Use the last layer output as FC's input</a:t>
            </a:r>
            <a:endParaRPr sz="8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No need to unpack, since we are going to use hidden</a:t>
            </a:r>
            <a:endParaRPr sz="8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fc_output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.fc(hidden)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8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fc output"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fc_output.size())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fc_output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8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_init_hidden(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batch_size):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hidden = torch.zeros(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.n_layers, batch_size,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.hidden_size)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7" name="Google Shape;307;p49"/>
          <p:cNvSpPr txBox="1"/>
          <p:nvPr/>
        </p:nvSpPr>
        <p:spPr>
          <a:xfrm>
            <a:off x="152400" y="3284200"/>
            <a:ext cx="3512100" cy="17319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lang="en" sz="9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HIDDEN_SIZE, N_CLASSES)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arr, _ = str2ascii_arr(</a:t>
            </a:r>
            <a:r>
              <a:rPr lang="en" sz="9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 = Variable(torch.LongTensor([arr]))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lang="en" sz="9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</a:t>
            </a:r>
            <a:endParaRPr sz="10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#out torch.Size([1, 1, 18])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0"/>
          <p:cNvSpPr txBox="1">
            <a:spLocks noGrp="1"/>
          </p:cNvSpPr>
          <p:nvPr>
            <p:ph type="title"/>
          </p:nvPr>
        </p:nvSpPr>
        <p:spPr>
          <a:xfrm>
            <a:off x="10450" y="-2150"/>
            <a:ext cx="3780000" cy="7554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313" name="Google Shape;313;p50"/>
          <p:cNvSpPr txBox="1"/>
          <p:nvPr/>
        </p:nvSpPr>
        <p:spPr>
          <a:xfrm>
            <a:off x="3040900" y="0"/>
            <a:ext cx="6052200" cy="51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RNNClassifier(nn.Module):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8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input_size, hidden_size, output_size, n_layers=</a:t>
            </a:r>
            <a:r>
              <a:rPr lang="en" sz="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(RNNClassifier,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8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.hidden_size = hidden_size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.n_layers = n_layers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 = nn.Embedding(input_size, hidden_size)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.gru = nn.GRU(hidden_size, hidden_size, n_layers)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.fc = nn.Linear(hidden_size, output_size)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8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Note: we run this all at once (over the whole input sequence)</a:t>
            </a:r>
            <a:endParaRPr sz="8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input = B x S . size(0) = B</a:t>
            </a:r>
            <a:endParaRPr sz="8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input.size(</a:t>
            </a:r>
            <a:r>
              <a:rPr lang="en" sz="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input:  B x S  -- (transpose) --&gt; S x B</a:t>
            </a:r>
            <a:endParaRPr sz="8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 = input.t()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Embedding S x B -&gt; S x B x I (embedding size)</a:t>
            </a:r>
            <a:endParaRPr sz="8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8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input"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embedded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.embedding(input)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8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embedding"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embedded.size())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Make a hidden</a:t>
            </a:r>
            <a:endParaRPr sz="8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._init_hidden(batch_size)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.gru(embedded, 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8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gru hidden output"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Use the last layer output as FC's input</a:t>
            </a:r>
            <a:endParaRPr sz="8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No need to unpack, since we are going to use hidden</a:t>
            </a:r>
            <a:endParaRPr sz="8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fc_output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.fc(hidden)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8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fc output"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fc_output.size())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fc_output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8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_init_hidden(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batch_size):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hidden = torch.zeros(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.n_layers, batch_size,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.hidden_size)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647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14" name="Google Shape;31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00" y="1076602"/>
            <a:ext cx="3779998" cy="1731838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0"/>
          <p:cNvSpPr txBox="1"/>
          <p:nvPr/>
        </p:nvSpPr>
        <p:spPr>
          <a:xfrm>
            <a:off x="152400" y="3284200"/>
            <a:ext cx="3512100" cy="17319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lang="en" sz="9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HIDDEN_SIZE, N_CLASSES)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arr, _ = str2ascii_arr(</a:t>
            </a:r>
            <a:r>
              <a:rPr lang="en" sz="9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 = Variable(torch.LongTensor([arr]))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lang="en" sz="9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</a:t>
            </a:r>
            <a:endParaRPr sz="10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#out torch.Size([1, 1, 18])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1"/>
          <p:cNvSpPr txBox="1">
            <a:spLocks noGrp="1"/>
          </p:cNvSpPr>
          <p:nvPr>
            <p:ph type="title"/>
          </p:nvPr>
        </p:nvSpPr>
        <p:spPr>
          <a:xfrm>
            <a:off x="10450" y="-2150"/>
            <a:ext cx="3780000" cy="7554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Batch?</a:t>
            </a:r>
            <a:endParaRPr/>
          </a:p>
        </p:txBody>
      </p:sp>
      <p:pic>
        <p:nvPicPr>
          <p:cNvPr id="321" name="Google Shape;32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00" y="1076602"/>
            <a:ext cx="3779998" cy="1731838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1"/>
          <p:cNvSpPr txBox="1"/>
          <p:nvPr/>
        </p:nvSpPr>
        <p:spPr>
          <a:xfrm>
            <a:off x="152400" y="3284200"/>
            <a:ext cx="3512100" cy="17319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lang="en" sz="9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HIDDEN_SIZE, N_CLASSES)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arr, _ = str2ascii_arr(</a:t>
            </a:r>
            <a:r>
              <a:rPr lang="en" sz="9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 = Variable(torch.LongTensor([arr]))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lang="en" sz="9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</a:t>
            </a:r>
            <a:endParaRPr sz="10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#out torch.Size([1, 1, 18])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3" name="Google Shape;323;p51"/>
          <p:cNvSpPr txBox="1"/>
          <p:nvPr/>
        </p:nvSpPr>
        <p:spPr>
          <a:xfrm>
            <a:off x="4202100" y="2970400"/>
            <a:ext cx="4668300" cy="21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lang="en" sz="10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names = [</a:t>
            </a:r>
            <a:r>
              <a:rPr lang="en" sz="10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'solan'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'hard'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HIDDEN_SIZE, N_CLASSES)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names: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arr, _ = str2ascii_arr(name)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inp = Variable(torch.LongTensor([arr]))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 = classifier(inp)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lang="en" sz="10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out torch.Size([1, 1, 18])</a:t>
            </a:r>
            <a:endParaRPr sz="10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in torch.Size([1, 5]) out torch.Size([1, 1, 18])</a:t>
            </a:r>
            <a:br>
              <a:rPr lang="en" sz="1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...</a:t>
            </a:r>
            <a:endParaRPr sz="10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2"/>
          <p:cNvSpPr txBox="1">
            <a:spLocks noGrp="1"/>
          </p:cNvSpPr>
          <p:nvPr>
            <p:ph type="title"/>
          </p:nvPr>
        </p:nvSpPr>
        <p:spPr>
          <a:xfrm>
            <a:off x="10450" y="-2150"/>
            <a:ext cx="3780000" cy="7554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Batch?</a:t>
            </a:r>
            <a:endParaRPr/>
          </a:p>
        </p:txBody>
      </p:sp>
      <p:pic>
        <p:nvPicPr>
          <p:cNvPr id="329" name="Google Shape;32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00" y="1076602"/>
            <a:ext cx="3779998" cy="1731838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2"/>
          <p:cNvSpPr txBox="1"/>
          <p:nvPr/>
        </p:nvSpPr>
        <p:spPr>
          <a:xfrm>
            <a:off x="4202100" y="2970400"/>
            <a:ext cx="4668300" cy="21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lang="en" sz="10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names = [</a:t>
            </a:r>
            <a:r>
              <a:rPr lang="en" sz="10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'solan'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'hard'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HIDDEN_SIZE, N_CLASSES)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names: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arr, _ = str2ascii_arr(name)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inp = Variable(torch.LongTensor([arr]))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 = classifier(inp)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lang="en" sz="10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out torch.Size([1, 1, 18])</a:t>
            </a:r>
            <a:endParaRPr sz="10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in torch.Size([1, 5]) out torch.Size([1, 1, 18])</a:t>
            </a:r>
            <a:br>
              <a:rPr lang="en" sz="1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...</a:t>
            </a:r>
            <a:endParaRPr sz="10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1" name="Google Shape;331;p52"/>
          <p:cNvSpPr txBox="1"/>
          <p:nvPr/>
        </p:nvSpPr>
        <p:spPr>
          <a:xfrm>
            <a:off x="152400" y="3284200"/>
            <a:ext cx="3512100" cy="17319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lang="en" sz="9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HIDDEN_SIZE, N_CLASSES)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arr, _ = str2ascii_arr(</a:t>
            </a:r>
            <a:r>
              <a:rPr lang="en" sz="9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 = Variable(torch.LongTensor([arr]))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lang="en" sz="9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</a:t>
            </a:r>
            <a:endParaRPr sz="10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#out torch.Size([1, 1, 18])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32" name="Google Shape;33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1836" y="251875"/>
            <a:ext cx="2868823" cy="26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2"/>
          <p:cNvSpPr/>
          <p:nvPr/>
        </p:nvSpPr>
        <p:spPr>
          <a:xfrm>
            <a:off x="6109875" y="2548975"/>
            <a:ext cx="223800" cy="29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52"/>
          <p:cNvSpPr/>
          <p:nvPr/>
        </p:nvSpPr>
        <p:spPr>
          <a:xfrm>
            <a:off x="6801125" y="2154225"/>
            <a:ext cx="223800" cy="65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52"/>
          <p:cNvSpPr/>
          <p:nvPr/>
        </p:nvSpPr>
        <p:spPr>
          <a:xfrm>
            <a:off x="7484075" y="1842375"/>
            <a:ext cx="223800" cy="9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3"/>
          <p:cNvSpPr txBox="1">
            <a:spLocks noGrp="1"/>
          </p:cNvSpPr>
          <p:nvPr>
            <p:ph type="title"/>
          </p:nvPr>
        </p:nvSpPr>
        <p:spPr>
          <a:xfrm>
            <a:off x="1812725" y="133948"/>
            <a:ext cx="5518500" cy="796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 padding</a:t>
            </a:r>
            <a:endParaRPr/>
          </a:p>
        </p:txBody>
      </p:sp>
      <p:pic>
        <p:nvPicPr>
          <p:cNvPr id="341" name="Google Shape;34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411" y="1039425"/>
            <a:ext cx="2868823" cy="26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3"/>
          <p:cNvSpPr/>
          <p:nvPr/>
        </p:nvSpPr>
        <p:spPr>
          <a:xfrm>
            <a:off x="1705450" y="3336525"/>
            <a:ext cx="223800" cy="29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53"/>
          <p:cNvSpPr/>
          <p:nvPr/>
        </p:nvSpPr>
        <p:spPr>
          <a:xfrm>
            <a:off x="2396700" y="2941775"/>
            <a:ext cx="223800" cy="65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53"/>
          <p:cNvSpPr/>
          <p:nvPr/>
        </p:nvSpPr>
        <p:spPr>
          <a:xfrm>
            <a:off x="3079650" y="2629925"/>
            <a:ext cx="223800" cy="9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4"/>
          <p:cNvSpPr txBox="1">
            <a:spLocks noGrp="1"/>
          </p:cNvSpPr>
          <p:nvPr>
            <p:ph type="title"/>
          </p:nvPr>
        </p:nvSpPr>
        <p:spPr>
          <a:xfrm>
            <a:off x="1812725" y="133948"/>
            <a:ext cx="5518500" cy="796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 padding</a:t>
            </a:r>
            <a:endParaRPr/>
          </a:p>
        </p:txBody>
      </p:sp>
      <p:sp>
        <p:nvSpPr>
          <p:cNvPr id="350" name="Google Shape;350;p54"/>
          <p:cNvSpPr/>
          <p:nvPr/>
        </p:nvSpPr>
        <p:spPr>
          <a:xfrm>
            <a:off x="3886763" y="2251625"/>
            <a:ext cx="1063500" cy="378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1" name="Google Shape;35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411" y="1039425"/>
            <a:ext cx="2868823" cy="26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4"/>
          <p:cNvSpPr/>
          <p:nvPr/>
        </p:nvSpPr>
        <p:spPr>
          <a:xfrm>
            <a:off x="1705450" y="3336525"/>
            <a:ext cx="223800" cy="29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54"/>
          <p:cNvSpPr/>
          <p:nvPr/>
        </p:nvSpPr>
        <p:spPr>
          <a:xfrm>
            <a:off x="2396700" y="2941775"/>
            <a:ext cx="223800" cy="65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54"/>
          <p:cNvSpPr/>
          <p:nvPr/>
        </p:nvSpPr>
        <p:spPr>
          <a:xfrm>
            <a:off x="3079650" y="2629925"/>
            <a:ext cx="223800" cy="9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5" name="Google Shape;35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0811" y="1039425"/>
            <a:ext cx="2868823" cy="26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5"/>
          <p:cNvSpPr txBox="1">
            <a:spLocks noGrp="1"/>
          </p:cNvSpPr>
          <p:nvPr>
            <p:ph type="title"/>
          </p:nvPr>
        </p:nvSpPr>
        <p:spPr>
          <a:xfrm>
            <a:off x="1812725" y="133948"/>
            <a:ext cx="5518500" cy="796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 padding</a:t>
            </a:r>
            <a:endParaRPr/>
          </a:p>
        </p:txBody>
      </p:sp>
      <p:sp>
        <p:nvSpPr>
          <p:cNvPr id="361" name="Google Shape;361;p55"/>
          <p:cNvSpPr/>
          <p:nvPr/>
        </p:nvSpPr>
        <p:spPr>
          <a:xfrm>
            <a:off x="3886763" y="2251625"/>
            <a:ext cx="1063500" cy="378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55"/>
          <p:cNvSpPr txBox="1"/>
          <p:nvPr/>
        </p:nvSpPr>
        <p:spPr>
          <a:xfrm>
            <a:off x="1192650" y="3990500"/>
            <a:ext cx="6758700" cy="9879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pad_sequences(vectorized_seqs, seq_lengths):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seq_tensor = torch.zeros((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(vectorized_seqs), seq_lengths.max())).long()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idx, (seq, seq_len) </a:t>
            </a:r>
            <a:r>
              <a:rPr lang="en" sz="12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(vectorized_seqs, seq_lengths)):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seq_tensor[idx, :seq_len] = torch.LongTensor(seq)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seq_tensor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63" name="Google Shape;36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411" y="1039425"/>
            <a:ext cx="2868823" cy="26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5"/>
          <p:cNvSpPr/>
          <p:nvPr/>
        </p:nvSpPr>
        <p:spPr>
          <a:xfrm>
            <a:off x="1705450" y="3336525"/>
            <a:ext cx="223800" cy="29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55"/>
          <p:cNvSpPr/>
          <p:nvPr/>
        </p:nvSpPr>
        <p:spPr>
          <a:xfrm>
            <a:off x="2396700" y="2941775"/>
            <a:ext cx="223800" cy="65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55"/>
          <p:cNvSpPr/>
          <p:nvPr/>
        </p:nvSpPr>
        <p:spPr>
          <a:xfrm>
            <a:off x="3079650" y="2629925"/>
            <a:ext cx="223800" cy="9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7" name="Google Shape;3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0811" y="1039425"/>
            <a:ext cx="2868823" cy="26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6"/>
          <p:cNvSpPr txBox="1">
            <a:spLocks noGrp="1"/>
          </p:cNvSpPr>
          <p:nvPr>
            <p:ph type="title"/>
          </p:nvPr>
        </p:nvSpPr>
        <p:spPr>
          <a:xfrm>
            <a:off x="1812725" y="133948"/>
            <a:ext cx="5518500" cy="796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Embedding </a:t>
            </a:r>
            <a:endParaRPr/>
          </a:p>
        </p:txBody>
      </p:sp>
      <p:sp>
        <p:nvSpPr>
          <p:cNvPr id="373" name="Google Shape;373;p56"/>
          <p:cNvSpPr/>
          <p:nvPr/>
        </p:nvSpPr>
        <p:spPr>
          <a:xfrm>
            <a:off x="3547413" y="2271475"/>
            <a:ext cx="1063500" cy="378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56"/>
          <p:cNvSpPr txBox="1"/>
          <p:nvPr/>
        </p:nvSpPr>
        <p:spPr>
          <a:xfrm>
            <a:off x="1684575" y="4179075"/>
            <a:ext cx="4789200" cy="5778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Embedding S x B -&gt; S x B x I (embedding size)</a:t>
            </a:r>
            <a:endParaRPr sz="12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embedded =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.embedding(input)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75" name="Google Shape;37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5300" y="986638"/>
            <a:ext cx="3357323" cy="2947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211" y="1089175"/>
            <a:ext cx="2868823" cy="26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9"/>
          <p:cNvSpPr txBox="1">
            <a:spLocks noGrp="1"/>
          </p:cNvSpPr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Typical RNN Models</a:t>
            </a:r>
            <a:endParaRPr sz="2800"/>
          </a:p>
        </p:txBody>
      </p:sp>
      <p:cxnSp>
        <p:nvCxnSpPr>
          <p:cNvPr id="163" name="Google Shape;163;p39"/>
          <p:cNvCxnSpPr/>
          <p:nvPr/>
        </p:nvCxnSpPr>
        <p:spPr>
          <a:xfrm>
            <a:off x="6682953" y="1913060"/>
            <a:ext cx="5496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64" name="Google Shape;164;p39"/>
          <p:cNvSpPr txBox="1"/>
          <p:nvPr/>
        </p:nvSpPr>
        <p:spPr>
          <a:xfrm>
            <a:off x="7205733" y="1795612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165" name="Google Shape;165;p39"/>
          <p:cNvCxnSpPr/>
          <p:nvPr/>
        </p:nvCxnSpPr>
        <p:spPr>
          <a:xfrm>
            <a:off x="6682953" y="2136897"/>
            <a:ext cx="5496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66" name="Google Shape;166;p39"/>
          <p:cNvSpPr txBox="1"/>
          <p:nvPr/>
        </p:nvSpPr>
        <p:spPr>
          <a:xfrm>
            <a:off x="7224783" y="2014687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167" name="Google Shape;167;p39"/>
          <p:cNvCxnSpPr/>
          <p:nvPr/>
        </p:nvCxnSpPr>
        <p:spPr>
          <a:xfrm>
            <a:off x="6692478" y="2808410"/>
            <a:ext cx="5496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68" name="Google Shape;168;p39"/>
          <p:cNvSpPr txBox="1"/>
          <p:nvPr/>
        </p:nvSpPr>
        <p:spPr>
          <a:xfrm>
            <a:off x="7231489" y="2686200"/>
            <a:ext cx="5112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P(y=n)</a:t>
            </a:r>
            <a:endParaRPr sz="500"/>
          </a:p>
        </p:txBody>
      </p:sp>
      <p:sp>
        <p:nvSpPr>
          <p:cNvPr id="169" name="Google Shape;169;p39"/>
          <p:cNvSpPr txBox="1"/>
          <p:nvPr/>
        </p:nvSpPr>
        <p:spPr>
          <a:xfrm>
            <a:off x="6818470" y="224328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170" name="Google Shape;170;p39"/>
          <p:cNvSpPr/>
          <p:nvPr/>
        </p:nvSpPr>
        <p:spPr>
          <a:xfrm>
            <a:off x="5548574" y="1762273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171" name="Google Shape;171;p39"/>
          <p:cNvCxnSpPr>
            <a:endCxn id="172" idx="2"/>
          </p:cNvCxnSpPr>
          <p:nvPr/>
        </p:nvCxnSpPr>
        <p:spPr>
          <a:xfrm>
            <a:off x="2317412" y="2379775"/>
            <a:ext cx="6099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73" name="Google Shape;173;p39"/>
          <p:cNvCxnSpPr/>
          <p:nvPr/>
        </p:nvCxnSpPr>
        <p:spPr>
          <a:xfrm>
            <a:off x="4956876" y="2384547"/>
            <a:ext cx="5055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pic>
        <p:nvPicPr>
          <p:cNvPr id="174" name="Google Shape;174;p3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4534" y="2225868"/>
            <a:ext cx="357423" cy="30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077000" y="1401225"/>
            <a:ext cx="1657725" cy="19571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9"/>
          <p:cNvSpPr txBox="1"/>
          <p:nvPr/>
        </p:nvSpPr>
        <p:spPr>
          <a:xfrm>
            <a:off x="5309120" y="4292050"/>
            <a:ext cx="18243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</a:t>
            </a:r>
            <a:r>
              <a:rPr lang="en" sz="1500" b="1"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sp>
        <p:nvSpPr>
          <p:cNvPr id="176" name="Google Shape;176;p39"/>
          <p:cNvSpPr/>
          <p:nvPr/>
        </p:nvSpPr>
        <p:spPr>
          <a:xfrm>
            <a:off x="5565002" y="3457062"/>
            <a:ext cx="1266900" cy="800100"/>
          </a:xfrm>
          <a:prstGeom prst="roundRect">
            <a:avLst>
              <a:gd name="adj" fmla="val 15000"/>
            </a:avLst>
          </a:prstGeom>
          <a:solidFill>
            <a:srgbClr val="61D836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500"/>
          </a:p>
        </p:txBody>
      </p:sp>
      <p:sp>
        <p:nvSpPr>
          <p:cNvPr id="177" name="Google Shape;177;p39"/>
          <p:cNvSpPr/>
          <p:nvPr/>
        </p:nvSpPr>
        <p:spPr>
          <a:xfrm>
            <a:off x="2103127" y="1962812"/>
            <a:ext cx="1266900" cy="800100"/>
          </a:xfrm>
          <a:prstGeom prst="roundRect">
            <a:avLst>
              <a:gd name="adj" fmla="val 15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Embedding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(lookup table)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8" name="Google Shape;178;p39"/>
          <p:cNvCxnSpPr/>
          <p:nvPr/>
        </p:nvCxnSpPr>
        <p:spPr>
          <a:xfrm>
            <a:off x="1584326" y="2362847"/>
            <a:ext cx="5055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7"/>
          <p:cNvSpPr txBox="1">
            <a:spLocks noGrp="1"/>
          </p:cNvSpPr>
          <p:nvPr>
            <p:ph type="title"/>
          </p:nvPr>
        </p:nvSpPr>
        <p:spPr>
          <a:xfrm>
            <a:off x="4188175" y="14925"/>
            <a:ext cx="49257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implementation</a:t>
            </a:r>
            <a:endParaRPr/>
          </a:p>
        </p:txBody>
      </p:sp>
      <p:sp>
        <p:nvSpPr>
          <p:cNvPr id="382" name="Google Shape;382;p57"/>
          <p:cNvSpPr txBox="1"/>
          <p:nvPr/>
        </p:nvSpPr>
        <p:spPr>
          <a:xfrm>
            <a:off x="0" y="602975"/>
            <a:ext cx="5724900" cy="4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str2ascii_arr(msg):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 = [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ord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(c)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msg]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arr,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(arr)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pad sequences and sort the tensor</a:t>
            </a:r>
            <a:endParaRPr sz="10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pad_sequences(vectorized_seqs, seq_lengths):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seq_tensor = torch.zeros((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(vectorized_seqs), seq_lengths.max())).long()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idx, (seq, seq_len)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(vectorized_seqs, seq_lengths)):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seq_tensor[idx, :seq_len] = torch.LongTensor(seq)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seq_tensor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necessary variables, lengths, and target</a:t>
            </a:r>
            <a:endParaRPr sz="10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make_variables(names):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sequence_and_length = [str2ascii_arr(name)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names]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vectorized_seqs = [sl[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sl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sequence_and_length]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seq_lengths = torch.LongTensor([sl[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sl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sequence_and_length])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pad_sequences(vectorized_seqs, seq_lengths)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lang="en" sz="10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names = [</a:t>
            </a:r>
            <a:r>
              <a:rPr lang="en" sz="10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'solan'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'hard'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HIDDEN_SIZE, N_CLASSES)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inputs = make_variables(names)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"batch in"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lang="en" sz="10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"batch out"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batch in torch.Size([4, 6]) batch out torch.Size([1, 4, 18])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8"/>
          <p:cNvSpPr txBox="1">
            <a:spLocks noGrp="1"/>
          </p:cNvSpPr>
          <p:nvPr>
            <p:ph type="title"/>
          </p:nvPr>
        </p:nvSpPr>
        <p:spPr>
          <a:xfrm>
            <a:off x="4188175" y="14925"/>
            <a:ext cx="49257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implementation</a:t>
            </a:r>
            <a:endParaRPr/>
          </a:p>
        </p:txBody>
      </p:sp>
      <p:sp>
        <p:nvSpPr>
          <p:cNvPr id="388" name="Google Shape;388;p58"/>
          <p:cNvSpPr txBox="1"/>
          <p:nvPr/>
        </p:nvSpPr>
        <p:spPr>
          <a:xfrm>
            <a:off x="0" y="602975"/>
            <a:ext cx="5724900" cy="4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str2ascii_arr(msg):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 = [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ord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(c)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msg]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arr,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(arr)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pad sequences and sort the tensor</a:t>
            </a:r>
            <a:endParaRPr sz="10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pad_sequences(vectorized_seqs, seq_lengths):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seq_tensor = torch.zeros((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(vectorized_seqs), seq_lengths.max())).long()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idx, (seq, seq_len)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(vectorized_seqs, seq_lengths)):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seq_tensor[idx, :seq_len] = torch.LongTensor(seq)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seq_tensor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necessary variables, lengths, and target</a:t>
            </a:r>
            <a:endParaRPr sz="10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make_variables(names):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sequence_and_length = [str2ascii_arr(name)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names]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vectorized_seqs = [sl[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sl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sequence_and_length]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seq_lengths = torch.LongTensor([sl[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sl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sequence_and_length])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pad_sequences(vectorized_seqs, seq_lengths)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lang="en" sz="10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names = [</a:t>
            </a:r>
            <a:r>
              <a:rPr lang="en" sz="10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'solan'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'hard'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HIDDEN_SIZE, N_CLASSES)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inputs = make_variables(names)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classifier(inputs)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"batch in"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inputs.size(), </a:t>
            </a:r>
            <a:r>
              <a:rPr lang="en" sz="10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"batch out"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batch in torch.Size([4, 6]) batch out torch.Size([1, 4, 18])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9" name="Google Shape;389;p58"/>
          <p:cNvSpPr txBox="1"/>
          <p:nvPr/>
        </p:nvSpPr>
        <p:spPr>
          <a:xfrm>
            <a:off x="5467875" y="2665975"/>
            <a:ext cx="3590400" cy="22986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torch.optim.Adam(classifier.parameters(),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lr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0.001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nn.CrossEntropyLoss()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criterion(output, target)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classifier.zero_grad()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loss.backward()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optimizer.step()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9"/>
          <p:cNvSpPr txBox="1"/>
          <p:nvPr/>
        </p:nvSpPr>
        <p:spPr>
          <a:xfrm>
            <a:off x="1813900" y="4701200"/>
            <a:ext cx="74139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http://pytorch.org/docs/0.3.0/nn.html?highlight=packedsequence#torch.nn.utils.rnn.PackedSequence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</p:txBody>
      </p:sp>
      <p:pic>
        <p:nvPicPr>
          <p:cNvPr id="395" name="Google Shape;39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242175"/>
            <a:ext cx="9144001" cy="4514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75" y="2179426"/>
            <a:ext cx="1364875" cy="1534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5875" y="1870737"/>
            <a:ext cx="2514922" cy="2152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1275" y="2124925"/>
            <a:ext cx="3036305" cy="1810876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60"/>
          <p:cNvSpPr/>
          <p:nvPr/>
        </p:nvSpPr>
        <p:spPr>
          <a:xfrm>
            <a:off x="4726175" y="2891163"/>
            <a:ext cx="755100" cy="27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packing</a:t>
            </a:r>
            <a:endParaRPr sz="800"/>
          </a:p>
        </p:txBody>
      </p:sp>
      <p:sp>
        <p:nvSpPr>
          <p:cNvPr id="404" name="Google Shape;404;p60"/>
          <p:cNvSpPr/>
          <p:nvPr/>
        </p:nvSpPr>
        <p:spPr>
          <a:xfrm>
            <a:off x="8365175" y="2953288"/>
            <a:ext cx="755100" cy="27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RNN</a:t>
            </a:r>
            <a:endParaRPr sz="800"/>
          </a:p>
        </p:txBody>
      </p:sp>
      <p:sp>
        <p:nvSpPr>
          <p:cNvPr id="405" name="Google Shape;405;p60"/>
          <p:cNvSpPr txBox="1"/>
          <p:nvPr/>
        </p:nvSpPr>
        <p:spPr>
          <a:xfrm>
            <a:off x="96400" y="3769525"/>
            <a:ext cx="1287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Ordered batch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(by length)</a:t>
            </a:r>
            <a:endParaRPr sz="1000"/>
          </a:p>
        </p:txBody>
      </p:sp>
      <p:sp>
        <p:nvSpPr>
          <p:cNvPr id="406" name="Google Shape;406;p60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6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sp>
        <p:nvSpPr>
          <p:cNvPr id="407" name="Google Shape;407;p60"/>
          <p:cNvSpPr txBox="1">
            <a:spLocks noGrp="1"/>
          </p:cNvSpPr>
          <p:nvPr>
            <p:ph type="title"/>
          </p:nvPr>
        </p:nvSpPr>
        <p:spPr>
          <a:xfrm>
            <a:off x="0" y="-18450"/>
            <a:ext cx="91440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Efficiently handling batched sequences with variable lengths:</a:t>
            </a:r>
            <a:endParaRPr sz="2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pack_padded_sequence</a:t>
            </a:r>
            <a:endParaRPr sz="2400"/>
          </a:p>
        </p:txBody>
      </p:sp>
      <p:pic>
        <p:nvPicPr>
          <p:cNvPr id="408" name="Google Shape;408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2154258"/>
            <a:ext cx="1656076" cy="1538742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60"/>
          <p:cNvSpPr/>
          <p:nvPr/>
        </p:nvSpPr>
        <p:spPr>
          <a:xfrm>
            <a:off x="1681075" y="2807750"/>
            <a:ext cx="755100" cy="27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embedding</a:t>
            </a:r>
            <a:endParaRPr sz="800"/>
          </a:p>
        </p:txBody>
      </p:sp>
      <p:sp>
        <p:nvSpPr>
          <p:cNvPr id="410" name="Google Shape;410;p60"/>
          <p:cNvSpPr txBox="1"/>
          <p:nvPr/>
        </p:nvSpPr>
        <p:spPr>
          <a:xfrm>
            <a:off x="3348425" y="4622588"/>
            <a:ext cx="6464700" cy="4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8"/>
              </a:rPr>
              <a:t>https://github.com/hunkim/PyTorchZeroToAll/blob/master/13_4_pack_pad.py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75" y="2124925"/>
            <a:ext cx="3036305" cy="181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7450" y="2046075"/>
            <a:ext cx="1883750" cy="1949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408" y="1419750"/>
            <a:ext cx="1681041" cy="2864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7325" y="2373400"/>
            <a:ext cx="1089113" cy="1285801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61"/>
          <p:cNvSpPr/>
          <p:nvPr/>
        </p:nvSpPr>
        <p:spPr>
          <a:xfrm>
            <a:off x="3107375" y="2953300"/>
            <a:ext cx="476100" cy="27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RNN</a:t>
            </a:r>
            <a:endParaRPr sz="800"/>
          </a:p>
        </p:txBody>
      </p:sp>
      <p:sp>
        <p:nvSpPr>
          <p:cNvPr id="420" name="Google Shape;420;p61"/>
          <p:cNvSpPr/>
          <p:nvPr/>
        </p:nvSpPr>
        <p:spPr>
          <a:xfrm>
            <a:off x="4478975" y="2953300"/>
            <a:ext cx="476100" cy="27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Out</a:t>
            </a:r>
            <a:endParaRPr sz="800"/>
          </a:p>
        </p:txBody>
      </p:sp>
      <p:sp>
        <p:nvSpPr>
          <p:cNvPr id="421" name="Google Shape;421;p61"/>
          <p:cNvSpPr/>
          <p:nvPr/>
        </p:nvSpPr>
        <p:spPr>
          <a:xfrm>
            <a:off x="6834150" y="2953300"/>
            <a:ext cx="621900" cy="27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unpack</a:t>
            </a:r>
            <a:endParaRPr sz="800"/>
          </a:p>
        </p:txBody>
      </p:sp>
      <p:sp>
        <p:nvSpPr>
          <p:cNvPr id="422" name="Google Shape;422;p61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7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sp>
        <p:nvSpPr>
          <p:cNvPr id="423" name="Google Shape;423;p61"/>
          <p:cNvSpPr txBox="1">
            <a:spLocks noGrp="1"/>
          </p:cNvSpPr>
          <p:nvPr>
            <p:ph type="title"/>
          </p:nvPr>
        </p:nvSpPr>
        <p:spPr>
          <a:xfrm>
            <a:off x="0" y="-18450"/>
            <a:ext cx="91440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Efficiently handling batched sequences with variable lengths:</a:t>
            </a:r>
            <a:endParaRPr sz="2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pack_padded_sequence</a:t>
            </a:r>
            <a:endParaRPr sz="2400"/>
          </a:p>
        </p:txBody>
      </p:sp>
      <p:sp>
        <p:nvSpPr>
          <p:cNvPr id="424" name="Google Shape;424;p61"/>
          <p:cNvSpPr txBox="1"/>
          <p:nvPr/>
        </p:nvSpPr>
        <p:spPr>
          <a:xfrm>
            <a:off x="3348425" y="4622588"/>
            <a:ext cx="6464700" cy="4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8"/>
              </a:rPr>
              <a:t>https://github.com/hunkim/PyTorchZeroToAll/blob/master/13_4_pack_pad.py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9413" y="1493783"/>
            <a:ext cx="1250998" cy="1179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7681" y="1114620"/>
            <a:ext cx="1116379" cy="1733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7507" y="1691939"/>
            <a:ext cx="723281" cy="77839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62"/>
          <p:cNvSpPr/>
          <p:nvPr/>
        </p:nvSpPr>
        <p:spPr>
          <a:xfrm>
            <a:off x="5951581" y="2042997"/>
            <a:ext cx="316200" cy="16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sp>
        <p:nvSpPr>
          <p:cNvPr id="433" name="Google Shape;433;p62"/>
          <p:cNvSpPr/>
          <p:nvPr/>
        </p:nvSpPr>
        <p:spPr>
          <a:xfrm>
            <a:off x="7515653" y="2042997"/>
            <a:ext cx="413100" cy="16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grpSp>
        <p:nvGrpSpPr>
          <p:cNvPr id="434" name="Google Shape;434;p62"/>
          <p:cNvGrpSpPr/>
          <p:nvPr/>
        </p:nvGrpSpPr>
        <p:grpSpPr>
          <a:xfrm>
            <a:off x="383997" y="1393408"/>
            <a:ext cx="4899981" cy="1276802"/>
            <a:chOff x="51275" y="1870737"/>
            <a:chExt cx="9069000" cy="2152398"/>
          </a:xfrm>
        </p:grpSpPr>
        <p:pic>
          <p:nvPicPr>
            <p:cNvPr id="435" name="Google Shape;435;p6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275" y="2179426"/>
              <a:ext cx="1364875" cy="1534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" name="Google Shape;436;p6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13475" y="1870737"/>
              <a:ext cx="2514922" cy="2152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7" name="Google Shape;437;p6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328875" y="2124925"/>
              <a:ext cx="3036305" cy="1810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8" name="Google Shape;438;p62"/>
            <p:cNvSpPr/>
            <p:nvPr/>
          </p:nvSpPr>
          <p:spPr>
            <a:xfrm>
              <a:off x="1452475" y="2807750"/>
              <a:ext cx="755100" cy="2784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439" name="Google Shape;439;p62"/>
            <p:cNvSpPr/>
            <p:nvPr/>
          </p:nvSpPr>
          <p:spPr>
            <a:xfrm>
              <a:off x="8365175" y="2953288"/>
              <a:ext cx="755100" cy="2784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440" name="Google Shape;440;p62"/>
            <p:cNvSpPr/>
            <p:nvPr/>
          </p:nvSpPr>
          <p:spPr>
            <a:xfrm>
              <a:off x="4573775" y="2891163"/>
              <a:ext cx="755100" cy="2784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</p:grpSp>
      <p:sp>
        <p:nvSpPr>
          <p:cNvPr id="441" name="Google Shape;441;p62"/>
          <p:cNvSpPr txBox="1">
            <a:spLocks noGrp="1"/>
          </p:cNvSpPr>
          <p:nvPr>
            <p:ph type="title"/>
          </p:nvPr>
        </p:nvSpPr>
        <p:spPr>
          <a:xfrm>
            <a:off x="0" y="-18450"/>
            <a:ext cx="91440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Efficiently handling batched sequences with variable lengths:</a:t>
            </a:r>
            <a:endParaRPr sz="2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pack_padded_sequence</a:t>
            </a:r>
            <a:endParaRPr sz="2400"/>
          </a:p>
        </p:txBody>
      </p:sp>
      <p:sp>
        <p:nvSpPr>
          <p:cNvPr id="442" name="Google Shape;442;p62"/>
          <p:cNvSpPr txBox="1"/>
          <p:nvPr/>
        </p:nvSpPr>
        <p:spPr>
          <a:xfrm>
            <a:off x="2861500" y="2632325"/>
            <a:ext cx="3132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(a) With packing and unpacking</a:t>
            </a:r>
            <a:endParaRPr/>
          </a:p>
        </p:txBody>
      </p:sp>
      <p:sp>
        <p:nvSpPr>
          <p:cNvPr id="443" name="Google Shape;443;p62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9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pic>
        <p:nvPicPr>
          <p:cNvPr id="444" name="Google Shape;444;p6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2525" y="1563413"/>
            <a:ext cx="1008201" cy="936774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62"/>
          <p:cNvSpPr txBox="1"/>
          <p:nvPr/>
        </p:nvSpPr>
        <p:spPr>
          <a:xfrm>
            <a:off x="3348425" y="4622588"/>
            <a:ext cx="6464700" cy="4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11"/>
              </a:rPr>
              <a:t>https://github.com/hunkim/PyTorchZeroToAll/blob/master/13_4_pack_pad.py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9413" y="1493783"/>
            <a:ext cx="1250998" cy="1179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7681" y="1114620"/>
            <a:ext cx="1116379" cy="1733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7507" y="1691939"/>
            <a:ext cx="723281" cy="77839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63"/>
          <p:cNvSpPr/>
          <p:nvPr/>
        </p:nvSpPr>
        <p:spPr>
          <a:xfrm>
            <a:off x="5951581" y="2042997"/>
            <a:ext cx="316200" cy="16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sp>
        <p:nvSpPr>
          <p:cNvPr id="454" name="Google Shape;454;p63"/>
          <p:cNvSpPr/>
          <p:nvPr/>
        </p:nvSpPr>
        <p:spPr>
          <a:xfrm>
            <a:off x="7515653" y="2042997"/>
            <a:ext cx="413100" cy="16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grpSp>
        <p:nvGrpSpPr>
          <p:cNvPr id="455" name="Google Shape;455;p63"/>
          <p:cNvGrpSpPr/>
          <p:nvPr/>
        </p:nvGrpSpPr>
        <p:grpSpPr>
          <a:xfrm>
            <a:off x="383997" y="1393408"/>
            <a:ext cx="4899981" cy="1276802"/>
            <a:chOff x="51275" y="1870737"/>
            <a:chExt cx="9069000" cy="2152398"/>
          </a:xfrm>
        </p:grpSpPr>
        <p:pic>
          <p:nvPicPr>
            <p:cNvPr id="456" name="Google Shape;456;p6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275" y="2179426"/>
              <a:ext cx="1364875" cy="1534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6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13475" y="1870737"/>
              <a:ext cx="2514922" cy="2152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Google Shape;458;p6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328875" y="2124925"/>
              <a:ext cx="3036305" cy="1810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9" name="Google Shape;459;p63"/>
            <p:cNvSpPr/>
            <p:nvPr/>
          </p:nvSpPr>
          <p:spPr>
            <a:xfrm>
              <a:off x="1452475" y="2807750"/>
              <a:ext cx="755100" cy="2784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460" name="Google Shape;460;p63"/>
            <p:cNvSpPr/>
            <p:nvPr/>
          </p:nvSpPr>
          <p:spPr>
            <a:xfrm>
              <a:off x="8365175" y="2953288"/>
              <a:ext cx="755100" cy="2784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461" name="Google Shape;461;p63"/>
            <p:cNvSpPr/>
            <p:nvPr/>
          </p:nvSpPr>
          <p:spPr>
            <a:xfrm>
              <a:off x="4573775" y="2891163"/>
              <a:ext cx="755100" cy="2784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</p:grpSp>
      <p:sp>
        <p:nvSpPr>
          <p:cNvPr id="462" name="Google Shape;462;p63"/>
          <p:cNvSpPr txBox="1">
            <a:spLocks noGrp="1"/>
          </p:cNvSpPr>
          <p:nvPr>
            <p:ph type="title"/>
          </p:nvPr>
        </p:nvSpPr>
        <p:spPr>
          <a:xfrm>
            <a:off x="0" y="-18450"/>
            <a:ext cx="91440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Efficiently handling batched sequences with variable lengths:</a:t>
            </a:r>
            <a:endParaRPr sz="2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pack_padded_sequence</a:t>
            </a:r>
            <a:endParaRPr sz="2400"/>
          </a:p>
        </p:txBody>
      </p:sp>
      <p:grpSp>
        <p:nvGrpSpPr>
          <p:cNvPr id="463" name="Google Shape;463;p63"/>
          <p:cNvGrpSpPr/>
          <p:nvPr/>
        </p:nvGrpSpPr>
        <p:grpSpPr>
          <a:xfrm>
            <a:off x="1454409" y="2974049"/>
            <a:ext cx="5885358" cy="1958939"/>
            <a:chOff x="2200066" y="3181834"/>
            <a:chExt cx="5292112" cy="1674880"/>
          </a:xfrm>
        </p:grpSpPr>
        <p:grpSp>
          <p:nvGrpSpPr>
            <p:cNvPr id="464" name="Google Shape;464;p63"/>
            <p:cNvGrpSpPr/>
            <p:nvPr/>
          </p:nvGrpSpPr>
          <p:grpSpPr>
            <a:xfrm>
              <a:off x="5158577" y="3181834"/>
              <a:ext cx="2333601" cy="1674880"/>
              <a:chOff x="5158576" y="3258036"/>
              <a:chExt cx="2242553" cy="1581269"/>
            </a:xfrm>
          </p:grpSpPr>
          <p:pic>
            <p:nvPicPr>
              <p:cNvPr id="465" name="Google Shape;465;p6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284750" y="3258036"/>
                <a:ext cx="1116379" cy="15812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6" name="Google Shape;466;p6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158576" y="3784546"/>
                <a:ext cx="723281" cy="7098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7" name="Google Shape;467;p63"/>
              <p:cNvSpPr/>
              <p:nvPr/>
            </p:nvSpPr>
            <p:spPr>
              <a:xfrm>
                <a:off x="5902721" y="4104709"/>
                <a:ext cx="413100" cy="1536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/>
              </a:p>
            </p:txBody>
          </p:sp>
        </p:grpSp>
        <p:pic>
          <p:nvPicPr>
            <p:cNvPr id="468" name="Google Shape;468;p6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00066" y="3679299"/>
              <a:ext cx="737441" cy="8304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" name="Google Shape;469;p6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68302" y="3512299"/>
              <a:ext cx="1358812" cy="1164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0" name="Google Shape;470;p63"/>
            <p:cNvSpPr/>
            <p:nvPr/>
          </p:nvSpPr>
          <p:spPr>
            <a:xfrm>
              <a:off x="2957134" y="4019223"/>
              <a:ext cx="408000" cy="1506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471" name="Google Shape;471;p63"/>
            <p:cNvSpPr/>
            <p:nvPr/>
          </p:nvSpPr>
          <p:spPr>
            <a:xfrm>
              <a:off x="4643572" y="4064349"/>
              <a:ext cx="408000" cy="1506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</p:grpSp>
      <p:sp>
        <p:nvSpPr>
          <p:cNvPr id="472" name="Google Shape;472;p63"/>
          <p:cNvSpPr txBox="1"/>
          <p:nvPr/>
        </p:nvSpPr>
        <p:spPr>
          <a:xfrm>
            <a:off x="2861500" y="2632325"/>
            <a:ext cx="3132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(a) With packing and unpacking</a:t>
            </a:r>
            <a:endParaRPr/>
          </a:p>
        </p:txBody>
      </p:sp>
      <p:sp>
        <p:nvSpPr>
          <p:cNvPr id="473" name="Google Shape;473;p63"/>
          <p:cNvSpPr txBox="1"/>
          <p:nvPr/>
        </p:nvSpPr>
        <p:spPr>
          <a:xfrm>
            <a:off x="2942388" y="4716475"/>
            <a:ext cx="3132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(b) Without packing and unpacking</a:t>
            </a:r>
            <a:endParaRPr/>
          </a:p>
        </p:txBody>
      </p:sp>
      <p:sp>
        <p:nvSpPr>
          <p:cNvPr id="474" name="Google Shape;474;p63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9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pic>
        <p:nvPicPr>
          <p:cNvPr id="475" name="Google Shape;475;p6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2525" y="1563413"/>
            <a:ext cx="1008201" cy="93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6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04300" y="3564526"/>
            <a:ext cx="1057302" cy="982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4"/>
          <p:cNvSpPr txBox="1">
            <a:spLocks noGrp="1"/>
          </p:cNvSpPr>
          <p:nvPr>
            <p:ph type="title"/>
          </p:nvPr>
        </p:nvSpPr>
        <p:spPr>
          <a:xfrm>
            <a:off x="1812726" y="57745"/>
            <a:ext cx="5518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GPU/Data Parallel</a:t>
            </a:r>
            <a:endParaRPr/>
          </a:p>
        </p:txBody>
      </p:sp>
      <p:pic>
        <p:nvPicPr>
          <p:cNvPr id="482" name="Google Shape;48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6875" y="31925"/>
            <a:ext cx="1798325" cy="138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64" descr="2yYhr_VuwmB_l4ddk_Fj4pnr0PXe-0yjoYM_XG0ZZE1k3bE0HeO8-U__pKBI20Knfh7_heXn673ERI4VZkw-fDXWiMoEozis9OmlzVKDKkiDD2VWyZss37sWZTkAxzKdWHFCXbaZO2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4766" y="2507821"/>
            <a:ext cx="487934" cy="484212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64"/>
          <p:cNvSpPr txBox="1"/>
          <p:nvPr/>
        </p:nvSpPr>
        <p:spPr>
          <a:xfrm>
            <a:off x="1955673" y="2469531"/>
            <a:ext cx="30615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6D01"/>
              </a:buClr>
              <a:buFont typeface="Helvetica Neue"/>
              <a:buNone/>
            </a:pPr>
            <a:r>
              <a:rPr lang="en" sz="1700" b="1">
                <a:solidFill>
                  <a:srgbClr val="016D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Put your models on gpu</a:t>
            </a:r>
            <a:endParaRPr sz="500"/>
          </a:p>
        </p:txBody>
      </p:sp>
      <p:pic>
        <p:nvPicPr>
          <p:cNvPr id="485" name="Google Shape;485;p64" descr="6VqhwWvXFhSt2CvTqHgSYEBekFdAvqQdVm9fUSw_5YppHeIrOB_3z1v0WcKRPyyRiE61zuf7KkaOhmkjcESVNLvd3PCPS53qN5WwmvVNhITUH-g3IZ4iuLdrmZQgYajSnza1vLFX2Lc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4782" y="1102627"/>
            <a:ext cx="527129" cy="4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64"/>
          <p:cNvSpPr txBox="1"/>
          <p:nvPr/>
        </p:nvSpPr>
        <p:spPr>
          <a:xfrm>
            <a:off x="2007179" y="1192975"/>
            <a:ext cx="4756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1600"/>
              </a:buClr>
              <a:buFont typeface="Helvetica Neue"/>
              <a:buNone/>
            </a:pPr>
            <a:r>
              <a:rPr lang="en" sz="1700" b="1">
                <a:solidFill>
                  <a:srgbClr val="B41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 all variables to gpu</a:t>
            </a:r>
            <a:endParaRPr sz="500"/>
          </a:p>
        </p:txBody>
      </p:sp>
      <p:sp>
        <p:nvSpPr>
          <p:cNvPr id="487" name="Google Shape;487;p64"/>
          <p:cNvSpPr txBox="1"/>
          <p:nvPr/>
        </p:nvSpPr>
        <p:spPr>
          <a:xfrm>
            <a:off x="1981200" y="1526623"/>
            <a:ext cx="30000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torch.cuda.is_available():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Variable(tensor.cuda())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Variable(tensor)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8" name="Google Shape;488;p64"/>
          <p:cNvSpPr txBox="1"/>
          <p:nvPr/>
        </p:nvSpPr>
        <p:spPr>
          <a:xfrm>
            <a:off x="1919100" y="2843875"/>
            <a:ext cx="4455300" cy="8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classifier = RNNClassifier(N_CHARS, HIDDEN_SIZE, ...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torch.cuda.is_available():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classifier.cuda()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9" name="Google Shape;489;p64"/>
          <p:cNvSpPr txBox="1"/>
          <p:nvPr/>
        </p:nvSpPr>
        <p:spPr>
          <a:xfrm>
            <a:off x="1311875" y="4855475"/>
            <a:ext cx="84447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http://pytorch.org/tutorials/beginner/blitz/data_parallel_tutorial.html#sphx-glr-beginner-blitz-data-parallel-tutorial-py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5"/>
          <p:cNvSpPr txBox="1">
            <a:spLocks noGrp="1"/>
          </p:cNvSpPr>
          <p:nvPr>
            <p:ph type="title"/>
          </p:nvPr>
        </p:nvSpPr>
        <p:spPr>
          <a:xfrm>
            <a:off x="1812726" y="57745"/>
            <a:ext cx="5518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GPU/Data Parallel</a:t>
            </a:r>
            <a:endParaRPr/>
          </a:p>
        </p:txBody>
      </p:sp>
      <p:pic>
        <p:nvPicPr>
          <p:cNvPr id="495" name="Google Shape;49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6875" y="31925"/>
            <a:ext cx="1798325" cy="138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65" descr="2yYhr_VuwmB_l4ddk_Fj4pnr0PXe-0yjoYM_XG0ZZE1k3bE0HeO8-U__pKBI20Knfh7_heXn673ERI4VZkw-fDXWiMoEozis9OmlzVKDKkiDD2VWyZss37sWZTkAxzKdWHFCXbaZO2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4766" y="2507821"/>
            <a:ext cx="487934" cy="484212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5"/>
          <p:cNvSpPr txBox="1"/>
          <p:nvPr/>
        </p:nvSpPr>
        <p:spPr>
          <a:xfrm>
            <a:off x="1955673" y="2469531"/>
            <a:ext cx="30615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6D01"/>
              </a:buClr>
              <a:buFont typeface="Helvetica Neue"/>
              <a:buNone/>
            </a:pPr>
            <a:r>
              <a:rPr lang="en" sz="1700" b="1">
                <a:solidFill>
                  <a:srgbClr val="016D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Put your models on gpu</a:t>
            </a:r>
            <a:endParaRPr sz="500"/>
          </a:p>
        </p:txBody>
      </p:sp>
      <p:pic>
        <p:nvPicPr>
          <p:cNvPr id="498" name="Google Shape;498;p65" descr="OConiHf09-3d1otJoHaUncKi3XSNZkQPgVumx2XiTNfuVheUQ6MSRNoKzIXk879J6HutJbPBIFdziSubsjW7vjiSkbqaPN0ntv28n02E-m8c_7HbWHnAJD2rqssPlMh3a3nxxA3D_vM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4783" y="3762642"/>
            <a:ext cx="488202" cy="4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65"/>
          <p:cNvSpPr txBox="1"/>
          <p:nvPr/>
        </p:nvSpPr>
        <p:spPr>
          <a:xfrm>
            <a:off x="1936224" y="3724400"/>
            <a:ext cx="49953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Helvetica Neue"/>
              <a:buNone/>
            </a:pPr>
            <a:r>
              <a:rPr lang="en" sz="1700" b="1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Wrap your model using data parallel</a:t>
            </a:r>
            <a:endParaRPr sz="500"/>
          </a:p>
        </p:txBody>
      </p:sp>
      <p:pic>
        <p:nvPicPr>
          <p:cNvPr id="500" name="Google Shape;500;p65" descr="6VqhwWvXFhSt2CvTqHgSYEBekFdAvqQdVm9fUSw_5YppHeIrOB_3z1v0WcKRPyyRiE61zuf7KkaOhmkjcESVNLvd3PCPS53qN5WwmvVNhITUH-g3IZ4iuLdrmZQgYajSnza1vLFX2Lc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04782" y="1102627"/>
            <a:ext cx="527129" cy="4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65"/>
          <p:cNvSpPr txBox="1"/>
          <p:nvPr/>
        </p:nvSpPr>
        <p:spPr>
          <a:xfrm>
            <a:off x="2007179" y="1192975"/>
            <a:ext cx="4756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1600"/>
              </a:buClr>
              <a:buFont typeface="Helvetica Neue"/>
              <a:buNone/>
            </a:pPr>
            <a:r>
              <a:rPr lang="en" sz="1700" b="1">
                <a:solidFill>
                  <a:srgbClr val="B41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 all variables to gpu</a:t>
            </a:r>
            <a:endParaRPr sz="500"/>
          </a:p>
        </p:txBody>
      </p:sp>
      <p:sp>
        <p:nvSpPr>
          <p:cNvPr id="502" name="Google Shape;502;p65"/>
          <p:cNvSpPr txBox="1"/>
          <p:nvPr/>
        </p:nvSpPr>
        <p:spPr>
          <a:xfrm>
            <a:off x="1981200" y="1526623"/>
            <a:ext cx="30000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torch.cuda.is_available():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Variable(tensor.cuda())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Variable(tensor)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3" name="Google Shape;503;p65"/>
          <p:cNvSpPr txBox="1"/>
          <p:nvPr/>
        </p:nvSpPr>
        <p:spPr>
          <a:xfrm>
            <a:off x="1919100" y="2843875"/>
            <a:ext cx="4455300" cy="8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classifier = RNNClassifier(N_CHARS, HIDDEN_SIZE, ...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torch.cuda.is_available():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classifier.cuda()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4" name="Google Shape;504;p65"/>
          <p:cNvSpPr txBox="1"/>
          <p:nvPr/>
        </p:nvSpPr>
        <p:spPr>
          <a:xfrm>
            <a:off x="1906300" y="4109625"/>
            <a:ext cx="6195900" cy="10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torch.cuda.device_count() &gt;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"Let's use"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torch.cuda.device_count(), </a:t>
            </a:r>
            <a:r>
              <a:rPr lang="en" sz="11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"GPUs!"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dim = 0 [33, xxx] -&gt; [11, ...], [11, ...], [11, ...] on 3 GPUs</a:t>
            </a:r>
            <a:endParaRPr sz="11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classifier = nn.DataParallel(classifier)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5" name="Google Shape;505;p65"/>
          <p:cNvSpPr txBox="1"/>
          <p:nvPr/>
        </p:nvSpPr>
        <p:spPr>
          <a:xfrm>
            <a:off x="1311875" y="4855475"/>
            <a:ext cx="84447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7"/>
              </a:rPr>
              <a:t>http://pytorch.org/tutorials/beginner/blitz/data_parallel_tutorial.html#sphx-glr-beginner-blitz-data-parallel-tutorial-py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30138"/>
            <a:ext cx="8839201" cy="3477967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66"/>
          <p:cNvSpPr txBox="1"/>
          <p:nvPr/>
        </p:nvSpPr>
        <p:spPr>
          <a:xfrm>
            <a:off x="1311875" y="4855475"/>
            <a:ext cx="84447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http://pytorch.org/tutorials/beginner/blitz/data_parallel_tutorial.html#sphx-glr-beginner-blitz-data-parallel-tutorial-py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0"/>
          <p:cNvSpPr txBox="1">
            <a:spLocks noGrp="1"/>
          </p:cNvSpPr>
          <p:nvPr>
            <p:ph type="title"/>
          </p:nvPr>
        </p:nvSpPr>
        <p:spPr>
          <a:xfrm>
            <a:off x="1570589" y="-347030"/>
            <a:ext cx="5518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RNN Loss and training</a:t>
            </a:r>
            <a:endParaRPr sz="2800"/>
          </a:p>
        </p:txBody>
      </p:sp>
      <p:pic>
        <p:nvPicPr>
          <p:cNvPr id="184" name="Google Shape;18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72145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40"/>
          <p:cNvSpPr txBox="1"/>
          <p:nvPr/>
        </p:nvSpPr>
        <p:spPr>
          <a:xfrm>
            <a:off x="5944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h</a:t>
            </a:r>
            <a:endParaRPr sz="24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6" name="Google Shape;186;p40"/>
          <p:cNvSpPr txBox="1"/>
          <p:nvPr/>
        </p:nvSpPr>
        <p:spPr>
          <a:xfrm>
            <a:off x="349347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h</a:t>
            </a:r>
            <a:endParaRPr sz="24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7" name="Google Shape;187;p40"/>
          <p:cNvSpPr txBox="1"/>
          <p:nvPr/>
        </p:nvSpPr>
        <p:spPr>
          <a:xfrm>
            <a:off x="20439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i</a:t>
            </a:r>
            <a:endParaRPr sz="24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8" name="Google Shape;188;p40"/>
          <p:cNvSpPr txBox="1"/>
          <p:nvPr/>
        </p:nvSpPr>
        <p:spPr>
          <a:xfrm>
            <a:off x="494300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e</a:t>
            </a:r>
            <a:endParaRPr sz="24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9" name="Google Shape;189;p40"/>
          <p:cNvSpPr txBox="1"/>
          <p:nvPr/>
        </p:nvSpPr>
        <p:spPr>
          <a:xfrm>
            <a:off x="78420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l</a:t>
            </a:r>
            <a:endParaRPr sz="24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0" name="Google Shape;190;p40"/>
          <p:cNvSpPr txBox="1"/>
          <p:nvPr/>
        </p:nvSpPr>
        <p:spPr>
          <a:xfrm>
            <a:off x="63925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l</a:t>
            </a:r>
            <a:endParaRPr sz="24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1" name="Google Shape;191;p40"/>
          <p:cNvSpPr txBox="1"/>
          <p:nvPr/>
        </p:nvSpPr>
        <p:spPr>
          <a:xfrm>
            <a:off x="5944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2" name="Google Shape;192;p40"/>
          <p:cNvSpPr txBox="1"/>
          <p:nvPr/>
        </p:nvSpPr>
        <p:spPr>
          <a:xfrm>
            <a:off x="349347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3" name="Google Shape;193;p40"/>
          <p:cNvSpPr txBox="1"/>
          <p:nvPr/>
        </p:nvSpPr>
        <p:spPr>
          <a:xfrm>
            <a:off x="20439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4" name="Google Shape;194;p40"/>
          <p:cNvSpPr txBox="1"/>
          <p:nvPr/>
        </p:nvSpPr>
        <p:spPr>
          <a:xfrm>
            <a:off x="494300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5" name="Google Shape;195;p40"/>
          <p:cNvSpPr txBox="1"/>
          <p:nvPr/>
        </p:nvSpPr>
        <p:spPr>
          <a:xfrm>
            <a:off x="78420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6" name="Google Shape;196;p40"/>
          <p:cNvSpPr txBox="1"/>
          <p:nvPr/>
        </p:nvSpPr>
        <p:spPr>
          <a:xfrm>
            <a:off x="63925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7" name="Google Shape;197;p40"/>
          <p:cNvSpPr txBox="1"/>
          <p:nvPr/>
        </p:nvSpPr>
        <p:spPr>
          <a:xfrm>
            <a:off x="-76200" y="1673800"/>
            <a:ext cx="205110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/>
          </a:p>
        </p:txBody>
      </p:sp>
      <p:pic>
        <p:nvPicPr>
          <p:cNvPr id="198" name="Google Shape;19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50" y="583275"/>
            <a:ext cx="8691152" cy="86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" name="Google Shape;199;p40"/>
          <p:cNvGrpSpPr/>
          <p:nvPr/>
        </p:nvGrpSpPr>
        <p:grpSpPr>
          <a:xfrm>
            <a:off x="1141775" y="1071200"/>
            <a:ext cx="659925" cy="685000"/>
            <a:chOff x="1141775" y="1071200"/>
            <a:chExt cx="659925" cy="685000"/>
          </a:xfrm>
        </p:grpSpPr>
        <p:sp>
          <p:nvSpPr>
            <p:cNvPr id="200" name="Google Shape;200;p40"/>
            <p:cNvSpPr/>
            <p:nvPr/>
          </p:nvSpPr>
          <p:spPr>
            <a:xfrm>
              <a:off x="1141775" y="1071200"/>
              <a:ext cx="328100" cy="685000"/>
            </a:xfrm>
            <a:custGeom>
              <a:avLst/>
              <a:gdLst/>
              <a:ahLst/>
              <a:cxnLst/>
              <a:rect l="l" t="t" r="r" b="b"/>
              <a:pathLst>
                <a:path w="13124" h="27400" extrusionOk="0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w="38100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1" name="Google Shape;201;p40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/>
                <a:t>l</a:t>
              </a:r>
              <a:endParaRPr sz="1800" b="1"/>
            </a:p>
          </p:txBody>
        </p:sp>
      </p:grpSp>
      <p:grpSp>
        <p:nvGrpSpPr>
          <p:cNvPr id="202" name="Google Shape;202;p40"/>
          <p:cNvGrpSpPr/>
          <p:nvPr/>
        </p:nvGrpSpPr>
        <p:grpSpPr>
          <a:xfrm>
            <a:off x="2564800" y="1071200"/>
            <a:ext cx="659925" cy="685000"/>
            <a:chOff x="1141775" y="1071200"/>
            <a:chExt cx="659925" cy="685000"/>
          </a:xfrm>
        </p:grpSpPr>
        <p:sp>
          <p:nvSpPr>
            <p:cNvPr id="203" name="Google Shape;203;p40"/>
            <p:cNvSpPr/>
            <p:nvPr/>
          </p:nvSpPr>
          <p:spPr>
            <a:xfrm>
              <a:off x="1141775" y="1071200"/>
              <a:ext cx="328100" cy="685000"/>
            </a:xfrm>
            <a:custGeom>
              <a:avLst/>
              <a:gdLst/>
              <a:ahLst/>
              <a:cxnLst/>
              <a:rect l="l" t="t" r="r" b="b"/>
              <a:pathLst>
                <a:path w="13124" h="27400" extrusionOk="0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w="38100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4" name="Google Shape;204;p40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/>
                <a:t>l</a:t>
              </a:r>
              <a:endParaRPr sz="1800" b="1"/>
            </a:p>
          </p:txBody>
        </p:sp>
      </p:grpSp>
      <p:grpSp>
        <p:nvGrpSpPr>
          <p:cNvPr id="205" name="Google Shape;205;p40"/>
          <p:cNvGrpSpPr/>
          <p:nvPr/>
        </p:nvGrpSpPr>
        <p:grpSpPr>
          <a:xfrm>
            <a:off x="3999875" y="1066650"/>
            <a:ext cx="659925" cy="685000"/>
            <a:chOff x="1141775" y="1071200"/>
            <a:chExt cx="659925" cy="685000"/>
          </a:xfrm>
        </p:grpSpPr>
        <p:sp>
          <p:nvSpPr>
            <p:cNvPr id="206" name="Google Shape;206;p40"/>
            <p:cNvSpPr/>
            <p:nvPr/>
          </p:nvSpPr>
          <p:spPr>
            <a:xfrm>
              <a:off x="1141775" y="1071200"/>
              <a:ext cx="328100" cy="685000"/>
            </a:xfrm>
            <a:custGeom>
              <a:avLst/>
              <a:gdLst/>
              <a:ahLst/>
              <a:cxnLst/>
              <a:rect l="l" t="t" r="r" b="b"/>
              <a:pathLst>
                <a:path w="13124" h="27400" extrusionOk="0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w="38100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7" name="Google Shape;207;p40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/>
                <a:t>l</a:t>
              </a:r>
              <a:endParaRPr sz="1800" b="1"/>
            </a:p>
          </p:txBody>
        </p:sp>
      </p:grpSp>
      <p:grpSp>
        <p:nvGrpSpPr>
          <p:cNvPr id="208" name="Google Shape;208;p40"/>
          <p:cNvGrpSpPr/>
          <p:nvPr/>
        </p:nvGrpSpPr>
        <p:grpSpPr>
          <a:xfrm>
            <a:off x="5387650" y="1071200"/>
            <a:ext cx="659925" cy="685000"/>
            <a:chOff x="1141775" y="1071200"/>
            <a:chExt cx="659925" cy="685000"/>
          </a:xfrm>
        </p:grpSpPr>
        <p:sp>
          <p:nvSpPr>
            <p:cNvPr id="209" name="Google Shape;209;p40"/>
            <p:cNvSpPr/>
            <p:nvPr/>
          </p:nvSpPr>
          <p:spPr>
            <a:xfrm>
              <a:off x="1141775" y="1071200"/>
              <a:ext cx="328100" cy="685000"/>
            </a:xfrm>
            <a:custGeom>
              <a:avLst/>
              <a:gdLst/>
              <a:ahLst/>
              <a:cxnLst/>
              <a:rect l="l" t="t" r="r" b="b"/>
              <a:pathLst>
                <a:path w="13124" h="27400" extrusionOk="0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w="38100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0" name="Google Shape;210;p40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/>
                <a:t>l</a:t>
              </a:r>
              <a:endParaRPr sz="1800" b="1"/>
            </a:p>
          </p:txBody>
        </p:sp>
      </p:grpSp>
      <p:grpSp>
        <p:nvGrpSpPr>
          <p:cNvPr id="211" name="Google Shape;211;p40"/>
          <p:cNvGrpSpPr/>
          <p:nvPr/>
        </p:nvGrpSpPr>
        <p:grpSpPr>
          <a:xfrm>
            <a:off x="6857975" y="1071200"/>
            <a:ext cx="659925" cy="685000"/>
            <a:chOff x="1141775" y="1071200"/>
            <a:chExt cx="659925" cy="685000"/>
          </a:xfrm>
        </p:grpSpPr>
        <p:sp>
          <p:nvSpPr>
            <p:cNvPr id="212" name="Google Shape;212;p40"/>
            <p:cNvSpPr/>
            <p:nvPr/>
          </p:nvSpPr>
          <p:spPr>
            <a:xfrm>
              <a:off x="1141775" y="1071200"/>
              <a:ext cx="328100" cy="685000"/>
            </a:xfrm>
            <a:custGeom>
              <a:avLst/>
              <a:gdLst/>
              <a:ahLst/>
              <a:cxnLst/>
              <a:rect l="l" t="t" r="r" b="b"/>
              <a:pathLst>
                <a:path w="13124" h="27400" extrusionOk="0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w="38100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3" name="Google Shape;213;p40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/>
                <a:t>l</a:t>
              </a:r>
              <a:endParaRPr sz="1800" b="1"/>
            </a:p>
          </p:txBody>
        </p:sp>
      </p:grpSp>
      <p:grpSp>
        <p:nvGrpSpPr>
          <p:cNvPr id="214" name="Google Shape;214;p40"/>
          <p:cNvGrpSpPr/>
          <p:nvPr/>
        </p:nvGrpSpPr>
        <p:grpSpPr>
          <a:xfrm>
            <a:off x="8328300" y="1071200"/>
            <a:ext cx="659925" cy="685000"/>
            <a:chOff x="1141775" y="1071200"/>
            <a:chExt cx="659925" cy="685000"/>
          </a:xfrm>
        </p:grpSpPr>
        <p:sp>
          <p:nvSpPr>
            <p:cNvPr id="215" name="Google Shape;215;p40"/>
            <p:cNvSpPr/>
            <p:nvPr/>
          </p:nvSpPr>
          <p:spPr>
            <a:xfrm>
              <a:off x="1141775" y="1071200"/>
              <a:ext cx="328100" cy="685000"/>
            </a:xfrm>
            <a:custGeom>
              <a:avLst/>
              <a:gdLst/>
              <a:ahLst/>
              <a:cxnLst/>
              <a:rect l="l" t="t" r="r" b="b"/>
              <a:pathLst>
                <a:path w="13124" h="27400" extrusionOk="0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w="38100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6" name="Google Shape;216;p40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/>
                <a:t>l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7"/>
          <p:cNvSpPr txBox="1">
            <a:spLocks noGrp="1"/>
          </p:cNvSpPr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 13-1: Implement the full name classification</a:t>
            </a:r>
            <a:endParaRPr sz="2800"/>
          </a:p>
        </p:txBody>
      </p:sp>
      <p:sp>
        <p:nvSpPr>
          <p:cNvPr id="517" name="Google Shape;517;p67"/>
          <p:cNvSpPr txBox="1">
            <a:spLocks noGrp="1"/>
          </p:cNvSpPr>
          <p:nvPr>
            <p:ph type="body" idx="1"/>
          </p:nvPr>
        </p:nvSpPr>
        <p:spPr>
          <a:xfrm>
            <a:off x="848550" y="1460000"/>
            <a:ext cx="6482700" cy="229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With GPU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With data parallel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Use pad-pack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8"/>
          <p:cNvSpPr txBox="1">
            <a:spLocks noGrp="1"/>
          </p:cNvSpPr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 13-2: Sentiment analysis on movie reviews</a:t>
            </a:r>
            <a:endParaRPr sz="2800"/>
          </a:p>
        </p:txBody>
      </p:sp>
      <p:sp>
        <p:nvSpPr>
          <p:cNvPr id="523" name="Google Shape;523;p68"/>
          <p:cNvSpPr txBox="1">
            <a:spLocks noGrp="1"/>
          </p:cNvSpPr>
          <p:nvPr>
            <p:ph type="body" idx="1"/>
          </p:nvPr>
        </p:nvSpPr>
        <p:spPr>
          <a:xfrm>
            <a:off x="848550" y="1460000"/>
            <a:ext cx="8027400" cy="229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sentiment labels are:</a:t>
            </a:r>
            <a:br>
              <a:rPr lang="en"/>
            </a:br>
            <a:r>
              <a:rPr lang="en"/>
              <a:t>0 - negative</a:t>
            </a:r>
            <a:br>
              <a:rPr lang="en"/>
            </a:br>
            <a:r>
              <a:rPr lang="en"/>
              <a:t>1 - somewhat negative</a:t>
            </a:r>
            <a:br>
              <a:rPr lang="en"/>
            </a:br>
            <a:r>
              <a:rPr lang="en"/>
              <a:t>2 - neutral</a:t>
            </a:r>
            <a:br>
              <a:rPr lang="en"/>
            </a:br>
            <a:r>
              <a:rPr lang="en"/>
              <a:t>3 - somewhat positive</a:t>
            </a:r>
            <a:br>
              <a:rPr lang="en"/>
            </a:br>
            <a:r>
              <a:rPr lang="en"/>
              <a:t>4 - positive</a:t>
            </a:r>
            <a:endParaRPr/>
          </a:p>
        </p:txBody>
      </p:sp>
      <p:sp>
        <p:nvSpPr>
          <p:cNvPr id="524" name="Google Shape;524;p68"/>
          <p:cNvSpPr txBox="1"/>
          <p:nvPr/>
        </p:nvSpPr>
        <p:spPr>
          <a:xfrm>
            <a:off x="748650" y="2514025"/>
            <a:ext cx="8027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●"/>
            </a:pPr>
            <a:r>
              <a:rPr lang="en" sz="20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https://www.kaggle.com/c/sentiment-analysis-on-movie-reviews/data</a:t>
            </a:r>
            <a:endParaRPr sz="2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6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69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69"/>
          <p:cNvSpPr txBox="1"/>
          <p:nvPr/>
        </p:nvSpPr>
        <p:spPr>
          <a:xfrm>
            <a:off x="4193450" y="1758225"/>
            <a:ext cx="4950600" cy="16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1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lang="en" sz="3400" b="1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endParaRPr sz="3400" b="1" i="0" u="none" strike="noStrike" cap="non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Language modeling</a:t>
            </a:r>
            <a:endParaRPr sz="5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7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70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70"/>
          <p:cNvSpPr txBox="1">
            <a:spLocks noGrp="1"/>
          </p:cNvSpPr>
          <p:nvPr>
            <p:ph type="ctrTitle" idx="4294967295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lang="en" sz="4200" b="0" i="0" u="none" strike="noStrike" cap="non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lang="en"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2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lang="en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sp>
        <p:nvSpPr>
          <p:cNvPr id="539" name="Google Shape;539;p70"/>
          <p:cNvSpPr txBox="1">
            <a:spLocks noGrp="1"/>
          </p:cNvSpPr>
          <p:nvPr>
            <p:ph type="subTitle" idx="4294967295"/>
          </p:nvPr>
        </p:nvSpPr>
        <p:spPr>
          <a:xfrm>
            <a:off x="0" y="4463075"/>
            <a:ext cx="4159500" cy="6975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hunkim+ml@gmail.com</a:t>
            </a:r>
            <a:r>
              <a:rPr lang="en" sz="1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https://github.com/hunkim/PyTorchZeroToAll</a:t>
            </a:r>
            <a:r>
              <a:rPr lang="en"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http://bit.ly/PyTorchZeroAll</a:t>
            </a: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40" name="Google Shape;540;p70" descr="Imag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70"/>
          <p:cNvSpPr txBox="1"/>
          <p:nvPr/>
        </p:nvSpPr>
        <p:spPr>
          <a:xfrm>
            <a:off x="461275" y="1796200"/>
            <a:ext cx="78945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lang="en" sz="3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RNN III (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language modeling)</a:t>
            </a:r>
            <a:endParaRPr sz="5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1"/>
          <p:cNvSpPr txBox="1">
            <a:spLocks noGrp="1"/>
          </p:cNvSpPr>
          <p:nvPr>
            <p:ph type="title"/>
          </p:nvPr>
        </p:nvSpPr>
        <p:spPr>
          <a:xfrm>
            <a:off x="135450" y="133950"/>
            <a:ext cx="88731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(Character level) Language Modeling</a:t>
            </a:r>
            <a:endParaRPr/>
          </a:p>
        </p:txBody>
      </p:sp>
      <p:sp>
        <p:nvSpPr>
          <p:cNvPr id="547" name="Google Shape;547;p71"/>
          <p:cNvSpPr/>
          <p:nvPr/>
        </p:nvSpPr>
        <p:spPr>
          <a:xfrm>
            <a:off x="3725174" y="1992298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500"/>
          </a:p>
        </p:txBody>
      </p:sp>
      <p:sp>
        <p:nvSpPr>
          <p:cNvPr id="548" name="Google Shape;548;p71"/>
          <p:cNvSpPr txBox="1"/>
          <p:nvPr/>
        </p:nvSpPr>
        <p:spPr>
          <a:xfrm>
            <a:off x="2374050" y="2339325"/>
            <a:ext cx="4605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</a:t>
            </a:r>
            <a:endParaRPr sz="2400"/>
          </a:p>
        </p:txBody>
      </p:sp>
      <p:sp>
        <p:nvSpPr>
          <p:cNvPr id="549" name="Google Shape;549;p71"/>
          <p:cNvSpPr/>
          <p:nvPr/>
        </p:nvSpPr>
        <p:spPr>
          <a:xfrm>
            <a:off x="2893875" y="2484963"/>
            <a:ext cx="755100" cy="27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50" name="Google Shape;550;p71"/>
          <p:cNvSpPr txBox="1"/>
          <p:nvPr/>
        </p:nvSpPr>
        <p:spPr>
          <a:xfrm>
            <a:off x="5789075" y="2339325"/>
            <a:ext cx="4605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hi</a:t>
            </a:r>
            <a:endParaRPr sz="2400"/>
          </a:p>
        </p:txBody>
      </p:sp>
      <p:sp>
        <p:nvSpPr>
          <p:cNvPr id="551" name="Google Shape;551;p71"/>
          <p:cNvSpPr/>
          <p:nvPr/>
        </p:nvSpPr>
        <p:spPr>
          <a:xfrm>
            <a:off x="4953975" y="2503413"/>
            <a:ext cx="755100" cy="27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2"/>
          <p:cNvSpPr txBox="1">
            <a:spLocks noGrp="1"/>
          </p:cNvSpPr>
          <p:nvPr>
            <p:ph type="title"/>
          </p:nvPr>
        </p:nvSpPr>
        <p:spPr>
          <a:xfrm>
            <a:off x="135450" y="133950"/>
            <a:ext cx="88731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(Character level) Language Modeling</a:t>
            </a:r>
            <a:endParaRPr/>
          </a:p>
        </p:txBody>
      </p:sp>
      <p:sp>
        <p:nvSpPr>
          <p:cNvPr id="557" name="Google Shape;557;p72"/>
          <p:cNvSpPr/>
          <p:nvPr/>
        </p:nvSpPr>
        <p:spPr>
          <a:xfrm>
            <a:off x="3725174" y="1992298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500"/>
          </a:p>
        </p:txBody>
      </p:sp>
      <p:sp>
        <p:nvSpPr>
          <p:cNvPr id="558" name="Google Shape;558;p72"/>
          <p:cNvSpPr txBox="1"/>
          <p:nvPr/>
        </p:nvSpPr>
        <p:spPr>
          <a:xfrm>
            <a:off x="2374050" y="2339325"/>
            <a:ext cx="4605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hi</a:t>
            </a:r>
            <a:endParaRPr sz="2400"/>
          </a:p>
        </p:txBody>
      </p:sp>
      <p:sp>
        <p:nvSpPr>
          <p:cNvPr id="559" name="Google Shape;559;p72"/>
          <p:cNvSpPr/>
          <p:nvPr/>
        </p:nvSpPr>
        <p:spPr>
          <a:xfrm>
            <a:off x="2893875" y="2484963"/>
            <a:ext cx="755100" cy="27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60" name="Google Shape;560;p72"/>
          <p:cNvSpPr txBox="1"/>
          <p:nvPr/>
        </p:nvSpPr>
        <p:spPr>
          <a:xfrm>
            <a:off x="5789075" y="2339325"/>
            <a:ext cx="8907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hi!</a:t>
            </a:r>
            <a:endParaRPr sz="2400"/>
          </a:p>
        </p:txBody>
      </p:sp>
      <p:sp>
        <p:nvSpPr>
          <p:cNvPr id="561" name="Google Shape;561;p72"/>
          <p:cNvSpPr/>
          <p:nvPr/>
        </p:nvSpPr>
        <p:spPr>
          <a:xfrm>
            <a:off x="4953975" y="2503413"/>
            <a:ext cx="755100" cy="27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3"/>
          <p:cNvSpPr txBox="1">
            <a:spLocks noGrp="1"/>
          </p:cNvSpPr>
          <p:nvPr>
            <p:ph type="title"/>
          </p:nvPr>
        </p:nvSpPr>
        <p:spPr>
          <a:xfrm>
            <a:off x="135450" y="133950"/>
            <a:ext cx="88731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(Character level) Language Modeling</a:t>
            </a:r>
            <a:endParaRPr/>
          </a:p>
        </p:txBody>
      </p:sp>
      <p:sp>
        <p:nvSpPr>
          <p:cNvPr id="567" name="Google Shape;567;p73"/>
          <p:cNvSpPr/>
          <p:nvPr/>
        </p:nvSpPr>
        <p:spPr>
          <a:xfrm>
            <a:off x="3725174" y="1992298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500"/>
          </a:p>
        </p:txBody>
      </p:sp>
      <p:sp>
        <p:nvSpPr>
          <p:cNvPr id="568" name="Google Shape;568;p73"/>
          <p:cNvSpPr txBox="1"/>
          <p:nvPr/>
        </p:nvSpPr>
        <p:spPr>
          <a:xfrm>
            <a:off x="631925" y="2339325"/>
            <a:ext cx="2202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hi! This is sun</a:t>
            </a:r>
            <a:endParaRPr sz="2400"/>
          </a:p>
        </p:txBody>
      </p:sp>
      <p:sp>
        <p:nvSpPr>
          <p:cNvPr id="569" name="Google Shape;569;p73"/>
          <p:cNvSpPr/>
          <p:nvPr/>
        </p:nvSpPr>
        <p:spPr>
          <a:xfrm>
            <a:off x="2893875" y="2484963"/>
            <a:ext cx="755100" cy="27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70" name="Google Shape;570;p73"/>
          <p:cNvSpPr txBox="1"/>
          <p:nvPr/>
        </p:nvSpPr>
        <p:spPr>
          <a:xfrm>
            <a:off x="5789075" y="2339325"/>
            <a:ext cx="27141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hi! This is sung </a:t>
            </a:r>
            <a:endParaRPr sz="2400"/>
          </a:p>
        </p:txBody>
      </p:sp>
      <p:sp>
        <p:nvSpPr>
          <p:cNvPr id="571" name="Google Shape;571;p73"/>
          <p:cNvSpPr/>
          <p:nvPr/>
        </p:nvSpPr>
        <p:spPr>
          <a:xfrm>
            <a:off x="4953975" y="2503413"/>
            <a:ext cx="755100" cy="27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4"/>
          <p:cNvSpPr txBox="1">
            <a:spLocks noGrp="1"/>
          </p:cNvSpPr>
          <p:nvPr>
            <p:ph type="title"/>
          </p:nvPr>
        </p:nvSpPr>
        <p:spPr>
          <a:xfrm>
            <a:off x="135450" y="133950"/>
            <a:ext cx="88731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(Character level) Language Modeling</a:t>
            </a:r>
            <a:endParaRPr/>
          </a:p>
        </p:txBody>
      </p:sp>
      <p:sp>
        <p:nvSpPr>
          <p:cNvPr id="577" name="Google Shape;577;p74"/>
          <p:cNvSpPr/>
          <p:nvPr/>
        </p:nvSpPr>
        <p:spPr>
          <a:xfrm>
            <a:off x="3725174" y="1992298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500"/>
          </a:p>
        </p:txBody>
      </p:sp>
      <p:sp>
        <p:nvSpPr>
          <p:cNvPr id="578" name="Google Shape;578;p74"/>
          <p:cNvSpPr txBox="1"/>
          <p:nvPr/>
        </p:nvSpPr>
        <p:spPr>
          <a:xfrm>
            <a:off x="631925" y="2339325"/>
            <a:ext cx="2202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hi! This is sun</a:t>
            </a:r>
            <a:endParaRPr sz="2400"/>
          </a:p>
        </p:txBody>
      </p:sp>
      <p:sp>
        <p:nvSpPr>
          <p:cNvPr id="579" name="Google Shape;579;p74"/>
          <p:cNvSpPr/>
          <p:nvPr/>
        </p:nvSpPr>
        <p:spPr>
          <a:xfrm>
            <a:off x="2893875" y="2484963"/>
            <a:ext cx="755100" cy="27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80" name="Google Shape;580;p74"/>
          <p:cNvSpPr txBox="1"/>
          <p:nvPr/>
        </p:nvSpPr>
        <p:spPr>
          <a:xfrm>
            <a:off x="5789075" y="2339325"/>
            <a:ext cx="27141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hi! This is sung </a:t>
            </a:r>
            <a:endParaRPr sz="2400"/>
          </a:p>
        </p:txBody>
      </p:sp>
      <p:sp>
        <p:nvSpPr>
          <p:cNvPr id="581" name="Google Shape;581;p74"/>
          <p:cNvSpPr/>
          <p:nvPr/>
        </p:nvSpPr>
        <p:spPr>
          <a:xfrm>
            <a:off x="4953975" y="2503413"/>
            <a:ext cx="755100" cy="27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582" name="Google Shape;58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538" y="3723750"/>
            <a:ext cx="4342925" cy="54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5"/>
          <p:cNvSpPr txBox="1">
            <a:spLocks noGrp="1"/>
          </p:cNvSpPr>
          <p:nvPr>
            <p:ph type="title"/>
          </p:nvPr>
        </p:nvSpPr>
        <p:spPr>
          <a:xfrm>
            <a:off x="1812726" y="-247055"/>
            <a:ext cx="5518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Language Modeling using RNN</a:t>
            </a:r>
            <a:endParaRPr/>
          </a:p>
        </p:txBody>
      </p:sp>
      <p:sp>
        <p:nvSpPr>
          <p:cNvPr id="588" name="Google Shape;588;p75"/>
          <p:cNvSpPr txBox="1"/>
          <p:nvPr/>
        </p:nvSpPr>
        <p:spPr>
          <a:xfrm>
            <a:off x="3096200" y="915225"/>
            <a:ext cx="5876400" cy="41712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generate(decoder, prime_str=</a:t>
            </a:r>
            <a:r>
              <a:rPr lang="en" sz="11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'A'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predict_len=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temperature=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0.8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hidden = decoder.init_hidden()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prime_input = str2tensor(prime_str)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predicted = prime_str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Use priming string to "build up" hidden state</a:t>
            </a:r>
            <a:endParaRPr sz="11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 </a:t>
            </a:r>
            <a:r>
              <a:rPr lang="en" sz="11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(prime_str) -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_, hidden = decoder(prime_input[p], hidden)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 = prime_input[-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 </a:t>
            </a:r>
            <a:r>
              <a:rPr lang="en" sz="11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(predict_len):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decoder(inp, hidden)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Sample from the network as a multinomial distribution</a:t>
            </a:r>
            <a:endParaRPr sz="11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output_dist = output.data.view(-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).div(temperature).exp()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top_i = torch.multinomial(output_dist,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Add predicted character to string and use as next input</a:t>
            </a:r>
            <a:endParaRPr sz="11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predicted_char = 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chr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(top_i)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predicted += predicted_char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inp = str2tensor(predicted_char)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</a:t>
            </a:r>
            <a:endParaRPr sz="1100" b="1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9" name="Google Shape;589;p75"/>
          <p:cNvSpPr txBox="1"/>
          <p:nvPr/>
        </p:nvSpPr>
        <p:spPr>
          <a:xfrm>
            <a:off x="844575" y="3981950"/>
            <a:ext cx="2202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hi! This is sun</a:t>
            </a:r>
            <a:endParaRPr sz="2400"/>
          </a:p>
        </p:txBody>
      </p:sp>
      <p:sp>
        <p:nvSpPr>
          <p:cNvPr id="590" name="Google Shape;590;p75"/>
          <p:cNvSpPr txBox="1"/>
          <p:nvPr/>
        </p:nvSpPr>
        <p:spPr>
          <a:xfrm>
            <a:off x="738150" y="1573250"/>
            <a:ext cx="27141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i! This is sung </a:t>
            </a:r>
            <a:endParaRPr sz="2400"/>
          </a:p>
        </p:txBody>
      </p:sp>
      <p:pic>
        <p:nvPicPr>
          <p:cNvPr id="591" name="Google Shape;59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200" y="2152675"/>
            <a:ext cx="1407775" cy="18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75"/>
          <p:cNvSpPr txBox="1"/>
          <p:nvPr/>
        </p:nvSpPr>
        <p:spPr>
          <a:xfrm>
            <a:off x="487400" y="2894900"/>
            <a:ext cx="23523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6"/>
          <p:cNvSpPr txBox="1"/>
          <p:nvPr/>
        </p:nvSpPr>
        <p:spPr>
          <a:xfrm>
            <a:off x="4239425" y="1398100"/>
            <a:ext cx="4666500" cy="32631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train_teacher_forching(line):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 = str2tensor(line[:-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target = str2tensor(line[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hidden = RNNdecoder.init_hidden()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lang="en" sz="12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(input)):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decoder(</a:t>
            </a:r>
            <a:r>
              <a:rPr lang="en" sz="15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input[c]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target[c])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decoder.zero_grad()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decoder_optimizer.step()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loss.data[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/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8" name="Google Shape;598;p76"/>
          <p:cNvSpPr txBox="1"/>
          <p:nvPr/>
        </p:nvSpPr>
        <p:spPr>
          <a:xfrm>
            <a:off x="844575" y="3981950"/>
            <a:ext cx="2202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hi! This is sun</a:t>
            </a:r>
            <a:endParaRPr sz="2400"/>
          </a:p>
        </p:txBody>
      </p:sp>
      <p:sp>
        <p:nvSpPr>
          <p:cNvPr id="599" name="Google Shape;599;p76"/>
          <p:cNvSpPr txBox="1"/>
          <p:nvPr/>
        </p:nvSpPr>
        <p:spPr>
          <a:xfrm>
            <a:off x="738150" y="1573250"/>
            <a:ext cx="27141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i! This is sung </a:t>
            </a:r>
            <a:endParaRPr sz="2400"/>
          </a:p>
        </p:txBody>
      </p:sp>
      <p:pic>
        <p:nvPicPr>
          <p:cNvPr id="600" name="Google Shape;60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200" y="2152675"/>
            <a:ext cx="1407775" cy="18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76"/>
          <p:cNvSpPr txBox="1">
            <a:spLocks noGrp="1"/>
          </p:cNvSpPr>
          <p:nvPr>
            <p:ph type="title"/>
          </p:nvPr>
        </p:nvSpPr>
        <p:spPr>
          <a:xfrm>
            <a:off x="1812726" y="-247055"/>
            <a:ext cx="5518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Training</a:t>
            </a:r>
            <a:endParaRPr/>
          </a:p>
        </p:txBody>
      </p:sp>
      <p:sp>
        <p:nvSpPr>
          <p:cNvPr id="602" name="Google Shape;602;p76"/>
          <p:cNvSpPr txBox="1"/>
          <p:nvPr/>
        </p:nvSpPr>
        <p:spPr>
          <a:xfrm>
            <a:off x="487400" y="2894900"/>
            <a:ext cx="23523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1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Applications</a:t>
            </a:r>
            <a:endParaRPr/>
          </a:p>
        </p:txBody>
      </p:sp>
      <p:sp>
        <p:nvSpPr>
          <p:cNvPr id="222" name="Google Shape;222;p41"/>
          <p:cNvSpPr txBox="1"/>
          <p:nvPr/>
        </p:nvSpPr>
        <p:spPr>
          <a:xfrm>
            <a:off x="5136400" y="4826375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http://karpathy.github.io/2015/05/21/rnn-effectiveness/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pic>
        <p:nvPicPr>
          <p:cNvPr id="223" name="Google Shape;22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3175" y="1762474"/>
            <a:ext cx="8211349" cy="257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48050" y="1277975"/>
            <a:ext cx="1181100" cy="3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77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Forcing</a:t>
            </a:r>
            <a:endParaRPr/>
          </a:p>
        </p:txBody>
      </p:sp>
      <p:sp>
        <p:nvSpPr>
          <p:cNvPr id="608" name="Google Shape;608;p77"/>
          <p:cNvSpPr txBox="1"/>
          <p:nvPr/>
        </p:nvSpPr>
        <p:spPr>
          <a:xfrm>
            <a:off x="5077800" y="4789450"/>
            <a:ext cx="42342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https://www.quora.com/What-is-the-teacher-forcing-in-RNN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grpSp>
        <p:nvGrpSpPr>
          <p:cNvPr id="609" name="Google Shape;609;p77"/>
          <p:cNvGrpSpPr/>
          <p:nvPr/>
        </p:nvGrpSpPr>
        <p:grpSpPr>
          <a:xfrm>
            <a:off x="828407" y="1786656"/>
            <a:ext cx="3117909" cy="1442583"/>
            <a:chOff x="258925" y="2165613"/>
            <a:chExt cx="3224979" cy="1542375"/>
          </a:xfrm>
        </p:grpSpPr>
        <p:pic>
          <p:nvPicPr>
            <p:cNvPr id="610" name="Google Shape;610;p7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7850" y="2165613"/>
              <a:ext cx="3006054" cy="1542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1" name="Google Shape;611;p77"/>
            <p:cNvSpPr/>
            <p:nvPr/>
          </p:nvSpPr>
          <p:spPr>
            <a:xfrm>
              <a:off x="258925" y="2586425"/>
              <a:ext cx="271200" cy="56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2" name="Google Shape;612;p77"/>
          <p:cNvSpPr txBox="1"/>
          <p:nvPr/>
        </p:nvSpPr>
        <p:spPr>
          <a:xfrm>
            <a:off x="1512150" y="3588475"/>
            <a:ext cx="1572900" cy="6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Forcing</a:t>
            </a:r>
            <a:endParaRPr/>
          </a:p>
        </p:txBody>
      </p:sp>
      <p:sp>
        <p:nvSpPr>
          <p:cNvPr id="613" name="Google Shape;613;p77"/>
          <p:cNvSpPr txBox="1"/>
          <p:nvPr/>
        </p:nvSpPr>
        <p:spPr>
          <a:xfrm>
            <a:off x="4239425" y="1398100"/>
            <a:ext cx="4666500" cy="32631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train_teacher_forching(line):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 = str2tensor(line[:-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target = str2tensor(line[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hidden = RNNdecoder.init_hidden()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lang="en" sz="12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(input)):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decoder(</a:t>
            </a:r>
            <a:r>
              <a:rPr lang="en" sz="15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input[c]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target[c])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decoder.zero_grad()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decoder_optimizer.step()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loss.data[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/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8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Forcing</a:t>
            </a:r>
            <a:endParaRPr/>
          </a:p>
        </p:txBody>
      </p:sp>
      <p:sp>
        <p:nvSpPr>
          <p:cNvPr id="619" name="Google Shape;619;p78"/>
          <p:cNvSpPr txBox="1"/>
          <p:nvPr/>
        </p:nvSpPr>
        <p:spPr>
          <a:xfrm>
            <a:off x="5077800" y="4789450"/>
            <a:ext cx="42342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https://www.quora.com/What-is-the-teacher-forcing-in-RNN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grpSp>
        <p:nvGrpSpPr>
          <p:cNvPr id="620" name="Google Shape;620;p78"/>
          <p:cNvGrpSpPr/>
          <p:nvPr/>
        </p:nvGrpSpPr>
        <p:grpSpPr>
          <a:xfrm>
            <a:off x="828407" y="1786656"/>
            <a:ext cx="3117909" cy="1442583"/>
            <a:chOff x="258925" y="2165613"/>
            <a:chExt cx="3224979" cy="1542375"/>
          </a:xfrm>
        </p:grpSpPr>
        <p:pic>
          <p:nvPicPr>
            <p:cNvPr id="621" name="Google Shape;621;p7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7850" y="2165613"/>
              <a:ext cx="3006054" cy="1542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2" name="Google Shape;622;p78"/>
            <p:cNvSpPr/>
            <p:nvPr/>
          </p:nvSpPr>
          <p:spPr>
            <a:xfrm>
              <a:off x="258925" y="2586425"/>
              <a:ext cx="271200" cy="56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78"/>
          <p:cNvSpPr txBox="1"/>
          <p:nvPr/>
        </p:nvSpPr>
        <p:spPr>
          <a:xfrm>
            <a:off x="1512150" y="3588475"/>
            <a:ext cx="1572900" cy="6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Forcing</a:t>
            </a:r>
            <a:endParaRPr/>
          </a:p>
        </p:txBody>
      </p:sp>
      <p:grpSp>
        <p:nvGrpSpPr>
          <p:cNvPr id="624" name="Google Shape;624;p78"/>
          <p:cNvGrpSpPr/>
          <p:nvPr/>
        </p:nvGrpSpPr>
        <p:grpSpPr>
          <a:xfrm>
            <a:off x="4778030" y="1336929"/>
            <a:ext cx="4022801" cy="2930096"/>
            <a:chOff x="4778030" y="1336929"/>
            <a:chExt cx="4022801" cy="2930096"/>
          </a:xfrm>
        </p:grpSpPr>
        <p:grpSp>
          <p:nvGrpSpPr>
            <p:cNvPr id="625" name="Google Shape;625;p78"/>
            <p:cNvGrpSpPr/>
            <p:nvPr/>
          </p:nvGrpSpPr>
          <p:grpSpPr>
            <a:xfrm>
              <a:off x="4778030" y="1336929"/>
              <a:ext cx="4022801" cy="2487301"/>
              <a:chOff x="5299074" y="1969800"/>
              <a:chExt cx="3447426" cy="2071025"/>
            </a:xfrm>
          </p:grpSpPr>
          <p:pic>
            <p:nvPicPr>
              <p:cNvPr id="626" name="Google Shape;626;p7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299074" y="2392182"/>
                <a:ext cx="3124237" cy="105249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27" name="Google Shape;627;p78"/>
              <p:cNvSpPr/>
              <p:nvPr/>
            </p:nvSpPr>
            <p:spPr>
              <a:xfrm>
                <a:off x="5595150" y="2286050"/>
                <a:ext cx="582577" cy="1301498"/>
              </a:xfrm>
              <a:custGeom>
                <a:avLst/>
                <a:gdLst/>
                <a:ahLst/>
                <a:cxnLst/>
                <a:rect l="l" t="t" r="r" b="b"/>
                <a:pathLst>
                  <a:path w="26005" h="53909" extrusionOk="0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w="19050" cap="flat" cmpd="sng">
                <a:solidFill>
                  <a:srgbClr val="4A86E8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sp>
          <p:sp>
            <p:nvSpPr>
              <p:cNvPr id="628" name="Google Shape;628;p78"/>
              <p:cNvSpPr/>
              <p:nvPr/>
            </p:nvSpPr>
            <p:spPr>
              <a:xfrm>
                <a:off x="6204750" y="2286050"/>
                <a:ext cx="582577" cy="1301498"/>
              </a:xfrm>
              <a:custGeom>
                <a:avLst/>
                <a:gdLst/>
                <a:ahLst/>
                <a:cxnLst/>
                <a:rect l="l" t="t" r="r" b="b"/>
                <a:pathLst>
                  <a:path w="26005" h="53909" extrusionOk="0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w="19050" cap="flat" cmpd="sng">
                <a:solidFill>
                  <a:srgbClr val="4A86E8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sp>
          <p:sp>
            <p:nvSpPr>
              <p:cNvPr id="629" name="Google Shape;629;p78"/>
              <p:cNvSpPr/>
              <p:nvPr/>
            </p:nvSpPr>
            <p:spPr>
              <a:xfrm>
                <a:off x="6814350" y="2286050"/>
                <a:ext cx="582577" cy="1301498"/>
              </a:xfrm>
              <a:custGeom>
                <a:avLst/>
                <a:gdLst/>
                <a:ahLst/>
                <a:cxnLst/>
                <a:rect l="l" t="t" r="r" b="b"/>
                <a:pathLst>
                  <a:path w="26005" h="53909" extrusionOk="0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w="19050" cap="flat" cmpd="sng">
                <a:solidFill>
                  <a:srgbClr val="4A86E8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sp>
          <p:sp>
            <p:nvSpPr>
              <p:cNvPr id="630" name="Google Shape;630;p78"/>
              <p:cNvSpPr/>
              <p:nvPr/>
            </p:nvSpPr>
            <p:spPr>
              <a:xfrm>
                <a:off x="7423950" y="2286050"/>
                <a:ext cx="582577" cy="1301498"/>
              </a:xfrm>
              <a:custGeom>
                <a:avLst/>
                <a:gdLst/>
                <a:ahLst/>
                <a:cxnLst/>
                <a:rect l="l" t="t" r="r" b="b"/>
                <a:pathLst>
                  <a:path w="26005" h="53909" extrusionOk="0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w="19050" cap="flat" cmpd="sng">
                <a:solidFill>
                  <a:srgbClr val="4A86E8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sp>
          <p:sp>
            <p:nvSpPr>
              <p:cNvPr id="631" name="Google Shape;631;p78"/>
              <p:cNvSpPr txBox="1"/>
              <p:nvPr/>
            </p:nvSpPr>
            <p:spPr>
              <a:xfrm>
                <a:off x="7909025" y="1969800"/>
                <a:ext cx="3459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lang="en" baseline="-25000"/>
                  <a:t>t</a:t>
                </a:r>
                <a:endParaRPr baseline="-25000"/>
              </a:p>
            </p:txBody>
          </p:sp>
          <p:sp>
            <p:nvSpPr>
              <p:cNvPr id="632" name="Google Shape;632;p78"/>
              <p:cNvSpPr txBox="1"/>
              <p:nvPr/>
            </p:nvSpPr>
            <p:spPr>
              <a:xfrm>
                <a:off x="7909025" y="3473525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lang="en" baseline="-25000"/>
                  <a:t>t-1</a:t>
                </a:r>
                <a:endParaRPr baseline="-25000"/>
              </a:p>
            </p:txBody>
          </p:sp>
          <p:sp>
            <p:nvSpPr>
              <p:cNvPr id="633" name="Google Shape;633;p78"/>
              <p:cNvSpPr txBox="1"/>
              <p:nvPr/>
            </p:nvSpPr>
            <p:spPr>
              <a:xfrm>
                <a:off x="8232300" y="2569263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h</a:t>
                </a:r>
                <a:r>
                  <a:rPr lang="en" baseline="-25000"/>
                  <a:t>t</a:t>
                </a:r>
                <a:endParaRPr baseline="-25000"/>
              </a:p>
            </p:txBody>
          </p:sp>
          <p:sp>
            <p:nvSpPr>
              <p:cNvPr id="634" name="Google Shape;634;p78"/>
              <p:cNvSpPr txBox="1"/>
              <p:nvPr/>
            </p:nvSpPr>
            <p:spPr>
              <a:xfrm>
                <a:off x="5328275" y="2020625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lang="en" baseline="-25000"/>
                  <a:t>1</a:t>
                </a:r>
                <a:endParaRPr baseline="-25000"/>
              </a:p>
            </p:txBody>
          </p:sp>
        </p:grpSp>
        <p:sp>
          <p:nvSpPr>
            <p:cNvPr id="635" name="Google Shape;635;p78"/>
            <p:cNvSpPr txBox="1"/>
            <p:nvPr/>
          </p:nvSpPr>
          <p:spPr>
            <a:xfrm>
              <a:off x="5574768" y="3195875"/>
              <a:ext cx="871800" cy="68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x</a:t>
              </a:r>
              <a:r>
                <a:rPr lang="en" baseline="-25000">
                  <a:solidFill>
                    <a:schemeClr val="dk1"/>
                  </a:solidFill>
                </a:rPr>
                <a:t>2 </a:t>
              </a:r>
              <a:r>
                <a:rPr lang="en">
                  <a:solidFill>
                    <a:schemeClr val="dk1"/>
                  </a:solidFill>
                </a:rPr>
                <a:t>= y</a:t>
              </a:r>
              <a:r>
                <a:rPr lang="en" baseline="-25000">
                  <a:solidFill>
                    <a:schemeClr val="dk1"/>
                  </a:solidFill>
                </a:rPr>
                <a:t>1 </a:t>
              </a:r>
              <a:endParaRPr baseline="-25000"/>
            </a:p>
          </p:txBody>
        </p:sp>
        <p:sp>
          <p:nvSpPr>
            <p:cNvPr id="636" name="Google Shape;636;p78"/>
            <p:cNvSpPr txBox="1"/>
            <p:nvPr/>
          </p:nvSpPr>
          <p:spPr>
            <a:xfrm>
              <a:off x="4849193" y="3219125"/>
              <a:ext cx="871800" cy="68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x</a:t>
              </a:r>
              <a:r>
                <a:rPr lang="en" baseline="-25000">
                  <a:solidFill>
                    <a:schemeClr val="dk1"/>
                  </a:solidFill>
                </a:rPr>
                <a:t>1 </a:t>
              </a:r>
              <a:r>
                <a:rPr lang="en">
                  <a:solidFill>
                    <a:schemeClr val="dk1"/>
                  </a:solidFill>
                </a:rPr>
                <a:t>= 0</a:t>
              </a:r>
              <a:endParaRPr baseline="-25000"/>
            </a:p>
          </p:txBody>
        </p:sp>
        <p:sp>
          <p:nvSpPr>
            <p:cNvPr id="637" name="Google Shape;637;p78"/>
            <p:cNvSpPr txBox="1"/>
            <p:nvPr/>
          </p:nvSpPr>
          <p:spPr>
            <a:xfrm>
              <a:off x="6002975" y="3659525"/>
              <a:ext cx="2026800" cy="60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No Teacher Forcing (more natural)</a:t>
              </a:r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9"/>
          <p:cNvSpPr txBox="1"/>
          <p:nvPr/>
        </p:nvSpPr>
        <p:spPr>
          <a:xfrm>
            <a:off x="4239425" y="1245700"/>
            <a:ext cx="4666500" cy="34716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train(line):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 = str2tensor(line[:-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target = str2tensor(line[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hidden = decoder.init_hidden()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decoder_in = input[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lang="en" sz="12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(input)):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decoder(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decoder_in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target[c])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decoder_in = output.max(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decoder.zero_grad()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decoder_optimizer.step()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loss.data[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/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200" b="1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3" name="Google Shape;643;p79"/>
          <p:cNvSpPr txBox="1">
            <a:spLocks noGrp="1"/>
          </p:cNvSpPr>
          <p:nvPr>
            <p:ph type="title"/>
          </p:nvPr>
        </p:nvSpPr>
        <p:spPr>
          <a:xfrm>
            <a:off x="1812726" y="-247055"/>
            <a:ext cx="5518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Training: no teacher forcing</a:t>
            </a:r>
            <a:endParaRPr/>
          </a:p>
        </p:txBody>
      </p:sp>
      <p:grpSp>
        <p:nvGrpSpPr>
          <p:cNvPr id="644" name="Google Shape;644;p79"/>
          <p:cNvGrpSpPr/>
          <p:nvPr/>
        </p:nvGrpSpPr>
        <p:grpSpPr>
          <a:xfrm>
            <a:off x="93180" y="1668854"/>
            <a:ext cx="4022801" cy="2563496"/>
            <a:chOff x="4778030" y="1336929"/>
            <a:chExt cx="4022801" cy="2563496"/>
          </a:xfrm>
        </p:grpSpPr>
        <p:grpSp>
          <p:nvGrpSpPr>
            <p:cNvPr id="645" name="Google Shape;645;p79"/>
            <p:cNvGrpSpPr/>
            <p:nvPr/>
          </p:nvGrpSpPr>
          <p:grpSpPr>
            <a:xfrm>
              <a:off x="4778030" y="1336929"/>
              <a:ext cx="4022801" cy="2487301"/>
              <a:chOff x="5299074" y="1969800"/>
              <a:chExt cx="3447426" cy="2071025"/>
            </a:xfrm>
          </p:grpSpPr>
          <p:pic>
            <p:nvPicPr>
              <p:cNvPr id="646" name="Google Shape;646;p7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299074" y="2392182"/>
                <a:ext cx="3124237" cy="105249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47" name="Google Shape;647;p79"/>
              <p:cNvSpPr/>
              <p:nvPr/>
            </p:nvSpPr>
            <p:spPr>
              <a:xfrm>
                <a:off x="5595150" y="2286050"/>
                <a:ext cx="582577" cy="1301498"/>
              </a:xfrm>
              <a:custGeom>
                <a:avLst/>
                <a:gdLst/>
                <a:ahLst/>
                <a:cxnLst/>
                <a:rect l="l" t="t" r="r" b="b"/>
                <a:pathLst>
                  <a:path w="26005" h="53909" extrusionOk="0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w="19050" cap="flat" cmpd="sng">
                <a:solidFill>
                  <a:srgbClr val="4A86E8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sp>
          <p:sp>
            <p:nvSpPr>
              <p:cNvPr id="648" name="Google Shape;648;p79"/>
              <p:cNvSpPr/>
              <p:nvPr/>
            </p:nvSpPr>
            <p:spPr>
              <a:xfrm>
                <a:off x="6204750" y="2286050"/>
                <a:ext cx="582577" cy="1301498"/>
              </a:xfrm>
              <a:custGeom>
                <a:avLst/>
                <a:gdLst/>
                <a:ahLst/>
                <a:cxnLst/>
                <a:rect l="l" t="t" r="r" b="b"/>
                <a:pathLst>
                  <a:path w="26005" h="53909" extrusionOk="0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w="19050" cap="flat" cmpd="sng">
                <a:solidFill>
                  <a:srgbClr val="4A86E8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sp>
          <p:sp>
            <p:nvSpPr>
              <p:cNvPr id="649" name="Google Shape;649;p79"/>
              <p:cNvSpPr/>
              <p:nvPr/>
            </p:nvSpPr>
            <p:spPr>
              <a:xfrm>
                <a:off x="6814350" y="2286050"/>
                <a:ext cx="582577" cy="1301498"/>
              </a:xfrm>
              <a:custGeom>
                <a:avLst/>
                <a:gdLst/>
                <a:ahLst/>
                <a:cxnLst/>
                <a:rect l="l" t="t" r="r" b="b"/>
                <a:pathLst>
                  <a:path w="26005" h="53909" extrusionOk="0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w="19050" cap="flat" cmpd="sng">
                <a:solidFill>
                  <a:srgbClr val="4A86E8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sp>
          <p:sp>
            <p:nvSpPr>
              <p:cNvPr id="650" name="Google Shape;650;p79"/>
              <p:cNvSpPr/>
              <p:nvPr/>
            </p:nvSpPr>
            <p:spPr>
              <a:xfrm>
                <a:off x="7423950" y="2286050"/>
                <a:ext cx="582577" cy="1301498"/>
              </a:xfrm>
              <a:custGeom>
                <a:avLst/>
                <a:gdLst/>
                <a:ahLst/>
                <a:cxnLst/>
                <a:rect l="l" t="t" r="r" b="b"/>
                <a:pathLst>
                  <a:path w="26005" h="53909" extrusionOk="0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w="19050" cap="flat" cmpd="sng">
                <a:solidFill>
                  <a:srgbClr val="4A86E8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sp>
          <p:sp>
            <p:nvSpPr>
              <p:cNvPr id="651" name="Google Shape;651;p79"/>
              <p:cNvSpPr txBox="1"/>
              <p:nvPr/>
            </p:nvSpPr>
            <p:spPr>
              <a:xfrm>
                <a:off x="7909025" y="1969800"/>
                <a:ext cx="3459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lang="en" baseline="-25000"/>
                  <a:t>t</a:t>
                </a:r>
                <a:endParaRPr baseline="-25000"/>
              </a:p>
            </p:txBody>
          </p:sp>
          <p:sp>
            <p:nvSpPr>
              <p:cNvPr id="652" name="Google Shape;652;p79"/>
              <p:cNvSpPr txBox="1"/>
              <p:nvPr/>
            </p:nvSpPr>
            <p:spPr>
              <a:xfrm>
                <a:off x="7909025" y="3473525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lang="en" baseline="-25000"/>
                  <a:t>t-1</a:t>
                </a:r>
                <a:endParaRPr baseline="-25000"/>
              </a:p>
            </p:txBody>
          </p:sp>
          <p:sp>
            <p:nvSpPr>
              <p:cNvPr id="653" name="Google Shape;653;p79"/>
              <p:cNvSpPr txBox="1"/>
              <p:nvPr/>
            </p:nvSpPr>
            <p:spPr>
              <a:xfrm>
                <a:off x="8232300" y="2569263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h</a:t>
                </a:r>
                <a:r>
                  <a:rPr lang="en" baseline="-25000"/>
                  <a:t>t</a:t>
                </a:r>
                <a:endParaRPr baseline="-25000"/>
              </a:p>
            </p:txBody>
          </p:sp>
          <p:sp>
            <p:nvSpPr>
              <p:cNvPr id="654" name="Google Shape;654;p79"/>
              <p:cNvSpPr txBox="1"/>
              <p:nvPr/>
            </p:nvSpPr>
            <p:spPr>
              <a:xfrm>
                <a:off x="5328275" y="2020625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lang="en" baseline="-25000"/>
                  <a:t>1</a:t>
                </a:r>
                <a:endParaRPr baseline="-25000"/>
              </a:p>
            </p:txBody>
          </p:sp>
        </p:grpSp>
        <p:sp>
          <p:nvSpPr>
            <p:cNvPr id="655" name="Google Shape;655;p79"/>
            <p:cNvSpPr txBox="1"/>
            <p:nvPr/>
          </p:nvSpPr>
          <p:spPr>
            <a:xfrm>
              <a:off x="5574768" y="3195875"/>
              <a:ext cx="871800" cy="68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x</a:t>
              </a:r>
              <a:r>
                <a:rPr lang="en" baseline="-25000">
                  <a:solidFill>
                    <a:schemeClr val="dk1"/>
                  </a:solidFill>
                </a:rPr>
                <a:t>2 </a:t>
              </a:r>
              <a:r>
                <a:rPr lang="en">
                  <a:solidFill>
                    <a:schemeClr val="dk1"/>
                  </a:solidFill>
                </a:rPr>
                <a:t>= y</a:t>
              </a:r>
              <a:r>
                <a:rPr lang="en" baseline="-25000">
                  <a:solidFill>
                    <a:schemeClr val="dk1"/>
                  </a:solidFill>
                </a:rPr>
                <a:t>1 </a:t>
              </a:r>
              <a:endParaRPr baseline="-25000"/>
            </a:p>
          </p:txBody>
        </p:sp>
        <p:sp>
          <p:nvSpPr>
            <p:cNvPr id="656" name="Google Shape;656;p79"/>
            <p:cNvSpPr txBox="1"/>
            <p:nvPr/>
          </p:nvSpPr>
          <p:spPr>
            <a:xfrm>
              <a:off x="4849193" y="3219125"/>
              <a:ext cx="871800" cy="68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x</a:t>
              </a:r>
              <a:r>
                <a:rPr lang="en" baseline="-25000">
                  <a:solidFill>
                    <a:schemeClr val="dk1"/>
                  </a:solidFill>
                </a:rPr>
                <a:t>1 </a:t>
              </a:r>
              <a:r>
                <a:rPr lang="en">
                  <a:solidFill>
                    <a:schemeClr val="dk1"/>
                  </a:solidFill>
                </a:rPr>
                <a:t>= 0</a:t>
              </a:r>
              <a:endParaRPr baseline="-25000"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0"/>
          <p:cNvSpPr txBox="1">
            <a:spLocks noGrp="1"/>
          </p:cNvSpPr>
          <p:nvPr>
            <p:ph type="title"/>
          </p:nvPr>
        </p:nvSpPr>
        <p:spPr>
          <a:xfrm>
            <a:off x="320675" y="133950"/>
            <a:ext cx="8632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 and implementation details</a:t>
            </a:r>
            <a:endParaRPr/>
          </a:p>
        </p:txBody>
      </p:sp>
      <p:sp>
        <p:nvSpPr>
          <p:cNvPr id="662" name="Google Shape;662;p80"/>
          <p:cNvSpPr txBox="1">
            <a:spLocks noGrp="1"/>
          </p:cNvSpPr>
          <p:nvPr>
            <p:ph type="body" idx="1"/>
          </p:nvPr>
        </p:nvSpPr>
        <p:spPr>
          <a:xfrm>
            <a:off x="756775" y="1460000"/>
            <a:ext cx="7452300" cy="19851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406400" lvl="0" indent="-381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800" u="sng">
                <a:solidFill>
                  <a:schemeClr val="hlink"/>
                </a:solidFill>
                <a:hlinkClick r:id="rId3"/>
              </a:rPr>
              <a:t>https://github.com/hunkim/PyTorchZeroToAll</a:t>
            </a:r>
            <a:r>
              <a:rPr lang="en" sz="2800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81"/>
          <p:cNvSpPr txBox="1">
            <a:spLocks noGrp="1"/>
          </p:cNvSpPr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 14-1: Language model with Obama speech</a:t>
            </a:r>
            <a:endParaRPr sz="2800"/>
          </a:p>
        </p:txBody>
      </p:sp>
      <p:pic>
        <p:nvPicPr>
          <p:cNvPr id="668" name="Google Shape;66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500" y="1085375"/>
            <a:ext cx="6368474" cy="36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81"/>
          <p:cNvSpPr txBox="1"/>
          <p:nvPr/>
        </p:nvSpPr>
        <p:spPr>
          <a:xfrm>
            <a:off x="6991025" y="4750125"/>
            <a:ext cx="3000000" cy="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http://obamaspeeches.com/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8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82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82"/>
          <p:cNvSpPr txBox="1"/>
          <p:nvPr/>
        </p:nvSpPr>
        <p:spPr>
          <a:xfrm>
            <a:off x="4193450" y="1758225"/>
            <a:ext cx="4950600" cy="16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1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lang="en" sz="3400" b="1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endParaRPr sz="3400" b="1" i="0" u="none" strike="noStrike" cap="non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Sequence to Sequence</a:t>
            </a:r>
            <a:endParaRPr sz="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Classification</a:t>
            </a:r>
            <a:endParaRPr/>
          </a:p>
        </p:txBody>
      </p:sp>
      <p:sp>
        <p:nvSpPr>
          <p:cNvPr id="230" name="Google Shape;230;p42"/>
          <p:cNvSpPr txBox="1"/>
          <p:nvPr/>
        </p:nvSpPr>
        <p:spPr>
          <a:xfrm>
            <a:off x="5136400" y="4826375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http://karpathy.github.io/2015/05/21/rnn-effectiveness/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sp>
        <p:nvSpPr>
          <p:cNvPr id="231" name="Google Shape;231;p42"/>
          <p:cNvSpPr/>
          <p:nvPr/>
        </p:nvSpPr>
        <p:spPr>
          <a:xfrm>
            <a:off x="362625" y="1591725"/>
            <a:ext cx="2864400" cy="298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42"/>
          <p:cNvSpPr/>
          <p:nvPr/>
        </p:nvSpPr>
        <p:spPr>
          <a:xfrm>
            <a:off x="4781675" y="1630275"/>
            <a:ext cx="4014000" cy="298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3" name="Google Shape;23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2425" y="1508654"/>
            <a:ext cx="6634800" cy="212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3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 Classification: Dataset</a:t>
            </a:r>
            <a:endParaRPr/>
          </a:p>
        </p:txBody>
      </p:sp>
      <p:pic>
        <p:nvPicPr>
          <p:cNvPr id="239" name="Google Shape;23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3802" y="1801850"/>
            <a:ext cx="4804926" cy="15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3"/>
          <p:cNvSpPr txBox="1"/>
          <p:nvPr/>
        </p:nvSpPr>
        <p:spPr>
          <a:xfrm>
            <a:off x="3131450" y="3208850"/>
            <a:ext cx="50553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[ </a:t>
            </a:r>
            <a:r>
              <a:rPr lang="en"/>
              <a:t>z              h                o               g               i                 n </a:t>
            </a:r>
            <a:r>
              <a:rPr lang="en" sz="2000"/>
              <a:t>]</a:t>
            </a:r>
            <a:r>
              <a:rPr lang="en"/>
              <a:t>                  </a:t>
            </a:r>
            <a:endParaRPr/>
          </a:p>
        </p:txBody>
      </p:sp>
      <p:pic>
        <p:nvPicPr>
          <p:cNvPr id="241" name="Google Shape;24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267345"/>
            <a:ext cx="2180325" cy="3418953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3"/>
          <p:cNvSpPr txBox="1"/>
          <p:nvPr/>
        </p:nvSpPr>
        <p:spPr>
          <a:xfrm>
            <a:off x="6786175" y="1119825"/>
            <a:ext cx="15576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output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(18 countries)</a:t>
            </a:r>
            <a:endParaRPr/>
          </a:p>
        </p:txBody>
      </p:sp>
      <p:sp>
        <p:nvSpPr>
          <p:cNvPr id="243" name="Google Shape;243;p43"/>
          <p:cNvSpPr txBox="1"/>
          <p:nvPr/>
        </p:nvSpPr>
        <p:spPr>
          <a:xfrm>
            <a:off x="5551375" y="4464650"/>
            <a:ext cx="4804800" cy="9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https://github.com/hunkim/PyTorchZeroToAll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 embedding</a:t>
            </a:r>
            <a:endParaRPr/>
          </a:p>
        </p:txBody>
      </p:sp>
      <p:cxnSp>
        <p:nvCxnSpPr>
          <p:cNvPr id="249" name="Google Shape;249;p44"/>
          <p:cNvCxnSpPr>
            <a:endCxn id="250" idx="2"/>
          </p:cNvCxnSpPr>
          <p:nvPr/>
        </p:nvCxnSpPr>
        <p:spPr>
          <a:xfrm>
            <a:off x="4551337" y="3200738"/>
            <a:ext cx="6099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pic>
        <p:nvPicPr>
          <p:cNvPr id="250" name="Google Shape;25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310925" y="2222187"/>
            <a:ext cx="1657725" cy="19571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4"/>
          <p:cNvSpPr/>
          <p:nvPr/>
        </p:nvSpPr>
        <p:spPr>
          <a:xfrm>
            <a:off x="4337052" y="2783775"/>
            <a:ext cx="1266900" cy="800100"/>
          </a:xfrm>
          <a:prstGeom prst="roundRect">
            <a:avLst>
              <a:gd name="adj" fmla="val 15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Embedding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(lookup table)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52" name="Google Shape;252;p44"/>
          <p:cNvCxnSpPr/>
          <p:nvPr/>
        </p:nvCxnSpPr>
        <p:spPr>
          <a:xfrm>
            <a:off x="3742051" y="3183810"/>
            <a:ext cx="5055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53" name="Google Shape;253;p44"/>
          <p:cNvSpPr txBox="1"/>
          <p:nvPr/>
        </p:nvSpPr>
        <p:spPr>
          <a:xfrm>
            <a:off x="1296950" y="2999150"/>
            <a:ext cx="860400" cy="4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char, ‘a’</a:t>
            </a:r>
            <a:endParaRPr/>
          </a:p>
        </p:txBody>
      </p:sp>
      <p:cxnSp>
        <p:nvCxnSpPr>
          <p:cNvPr id="254" name="Google Shape;254;p44"/>
          <p:cNvCxnSpPr/>
          <p:nvPr/>
        </p:nvCxnSpPr>
        <p:spPr>
          <a:xfrm>
            <a:off x="2172626" y="3183810"/>
            <a:ext cx="5055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55" name="Google Shape;255;p44"/>
          <p:cNvSpPr/>
          <p:nvPr/>
        </p:nvSpPr>
        <p:spPr>
          <a:xfrm>
            <a:off x="2804251" y="2783750"/>
            <a:ext cx="860400" cy="800100"/>
          </a:xfrm>
          <a:prstGeom prst="roundRect">
            <a:avLst>
              <a:gd name="adj" fmla="val 15000"/>
            </a:avLst>
          </a:prstGeom>
          <a:solidFill>
            <a:srgbClr val="76A5A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ASCII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(Index)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6" name="Google Shape;256;p44"/>
          <p:cNvSpPr txBox="1"/>
          <p:nvPr/>
        </p:nvSpPr>
        <p:spPr>
          <a:xfrm>
            <a:off x="3816175" y="2721350"/>
            <a:ext cx="609900" cy="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97</a:t>
            </a:r>
            <a:endParaRPr/>
          </a:p>
        </p:txBody>
      </p:sp>
      <p:pic>
        <p:nvPicPr>
          <p:cNvPr id="257" name="Google Shape;25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1800" y="1448650"/>
            <a:ext cx="806182" cy="12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5"/>
          <p:cNvSpPr txBox="1">
            <a:spLocks noGrp="1"/>
          </p:cNvSpPr>
          <p:nvPr>
            <p:ph type="title"/>
          </p:nvPr>
        </p:nvSpPr>
        <p:spPr>
          <a:xfrm>
            <a:off x="10450" y="-2150"/>
            <a:ext cx="4601700" cy="7554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representation</a:t>
            </a:r>
            <a:endParaRPr/>
          </a:p>
        </p:txBody>
      </p:sp>
      <p:sp>
        <p:nvSpPr>
          <p:cNvPr id="263" name="Google Shape;263;p45"/>
          <p:cNvSpPr txBox="1"/>
          <p:nvPr/>
        </p:nvSpPr>
        <p:spPr>
          <a:xfrm>
            <a:off x="5586500" y="18238"/>
            <a:ext cx="15576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output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(18 countries)</a:t>
            </a:r>
            <a:endParaRPr/>
          </a:p>
        </p:txBody>
      </p:sp>
      <p:pic>
        <p:nvPicPr>
          <p:cNvPr id="264" name="Google Shape;26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725" y="2193650"/>
            <a:ext cx="6886397" cy="28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5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pic>
        <p:nvPicPr>
          <p:cNvPr id="266" name="Google Shape;26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4127" y="700262"/>
            <a:ext cx="4804926" cy="15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0350" y="2266250"/>
            <a:ext cx="6960775" cy="20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6"/>
          <p:cNvSpPr txBox="1">
            <a:spLocks noGrp="1"/>
          </p:cNvSpPr>
          <p:nvPr>
            <p:ph type="title"/>
          </p:nvPr>
        </p:nvSpPr>
        <p:spPr>
          <a:xfrm>
            <a:off x="10450" y="-2150"/>
            <a:ext cx="4601700" cy="7554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representation</a:t>
            </a:r>
            <a:endParaRPr/>
          </a:p>
        </p:txBody>
      </p:sp>
      <p:sp>
        <p:nvSpPr>
          <p:cNvPr id="273" name="Google Shape;273;p46"/>
          <p:cNvSpPr txBox="1"/>
          <p:nvPr/>
        </p:nvSpPr>
        <p:spPr>
          <a:xfrm>
            <a:off x="5586500" y="18238"/>
            <a:ext cx="15576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output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(18 countries)</a:t>
            </a:r>
            <a:endParaRPr/>
          </a:p>
        </p:txBody>
      </p:sp>
      <p:pic>
        <p:nvPicPr>
          <p:cNvPr id="274" name="Google Shape;27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725" y="2193650"/>
            <a:ext cx="6886397" cy="28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6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pic>
        <p:nvPicPr>
          <p:cNvPr id="276" name="Google Shape;27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4127" y="700262"/>
            <a:ext cx="4804926" cy="15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0350" y="2266250"/>
            <a:ext cx="6960775" cy="12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2465</Words>
  <Application>Microsoft Office PowerPoint</Application>
  <PresentationFormat>如螢幕大小 (16:9)</PresentationFormat>
  <Paragraphs>471</Paragraphs>
  <Slides>45</Slides>
  <Notes>45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45</vt:i4>
      </vt:variant>
    </vt:vector>
  </HeadingPairs>
  <TitlesOfParts>
    <vt:vector size="56" baseType="lpstr">
      <vt:lpstr>Arial</vt:lpstr>
      <vt:lpstr>新細明體</vt:lpstr>
      <vt:lpstr>Helvetica Neue</vt:lpstr>
      <vt:lpstr>Gill Sans</vt:lpstr>
      <vt:lpstr>Consolas</vt:lpstr>
      <vt:lpstr>Noto Sans Symbols</vt:lpstr>
      <vt:lpstr>Calibri</vt:lpstr>
      <vt:lpstr>Helvetica Neue Light</vt:lpstr>
      <vt:lpstr>Simple Light</vt:lpstr>
      <vt:lpstr>White</vt:lpstr>
      <vt:lpstr>White</vt:lpstr>
      <vt:lpstr>ML/DL for Everyone with  </vt:lpstr>
      <vt:lpstr>Typical RNN Models</vt:lpstr>
      <vt:lpstr>RNN Loss and training</vt:lpstr>
      <vt:lpstr>RNN Applications</vt:lpstr>
      <vt:lpstr>RNN Classification</vt:lpstr>
      <vt:lpstr>Name Classification: Dataset</vt:lpstr>
      <vt:lpstr>Char embedding</vt:lpstr>
      <vt:lpstr>Input representation</vt:lpstr>
      <vt:lpstr>Input representation</vt:lpstr>
      <vt:lpstr>Input representation</vt:lpstr>
      <vt:lpstr>Data preparation</vt:lpstr>
      <vt:lpstr>Implementation</vt:lpstr>
      <vt:lpstr>Implementation</vt:lpstr>
      <vt:lpstr>Batch?</vt:lpstr>
      <vt:lpstr>Batch?</vt:lpstr>
      <vt:lpstr>Zero padding</vt:lpstr>
      <vt:lpstr>Zero padding</vt:lpstr>
      <vt:lpstr>Zero padding</vt:lpstr>
      <vt:lpstr>Embedding </vt:lpstr>
      <vt:lpstr>Full implementation</vt:lpstr>
      <vt:lpstr>Full implementation</vt:lpstr>
      <vt:lpstr>投影片 22</vt:lpstr>
      <vt:lpstr>Efficiently handling batched sequences with variable lengths: pack_padded_sequence</vt:lpstr>
      <vt:lpstr>Efficiently handling batched sequences with variable lengths: pack_padded_sequence</vt:lpstr>
      <vt:lpstr>Efficiently handling batched sequences with variable lengths: pack_padded_sequence</vt:lpstr>
      <vt:lpstr>Efficiently handling batched sequences with variable lengths: pack_padded_sequence</vt:lpstr>
      <vt:lpstr>GPU/Data Parallel</vt:lpstr>
      <vt:lpstr>GPU/Data Parallel</vt:lpstr>
      <vt:lpstr>投影片 29</vt:lpstr>
      <vt:lpstr>Exercise 13-1: Implement the full name classification</vt:lpstr>
      <vt:lpstr>Exercise 13-2: Sentiment analysis on movie reviews</vt:lpstr>
      <vt:lpstr>投影片 32</vt:lpstr>
      <vt:lpstr>ML/DL for Everyone with  </vt:lpstr>
      <vt:lpstr>(Character level) Language Modeling</vt:lpstr>
      <vt:lpstr>(Character level) Language Modeling</vt:lpstr>
      <vt:lpstr>(Character level) Language Modeling</vt:lpstr>
      <vt:lpstr>(Character level) Language Modeling</vt:lpstr>
      <vt:lpstr>Language Modeling using RNN</vt:lpstr>
      <vt:lpstr>Training</vt:lpstr>
      <vt:lpstr>Teacher Forcing</vt:lpstr>
      <vt:lpstr>Teacher Forcing</vt:lpstr>
      <vt:lpstr>Training: no teacher forcing</vt:lpstr>
      <vt:lpstr>Data preparation and implementation details</vt:lpstr>
      <vt:lpstr>Exercise 14-1: Language model with Obama speech</vt:lpstr>
      <vt:lpstr>投影片 45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ML/DL for Everyone with  </dc:title>
  <cp:lastModifiedBy>joshhu</cp:lastModifiedBy>
  <cp:revision>1</cp:revision>
  <dcterms:modified xsi:type="dcterms:W3CDTF">2018-09-15T07:10:56Z</dcterms:modified>
</cp:coreProperties>
</file>